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85" r:id="rId3"/>
    <p:sldId id="259" r:id="rId4"/>
    <p:sldId id="260" r:id="rId5"/>
    <p:sldId id="261" r:id="rId6"/>
    <p:sldId id="262" r:id="rId7"/>
    <p:sldId id="284" r:id="rId8"/>
    <p:sldId id="269" r:id="rId9"/>
    <p:sldId id="283" r:id="rId10"/>
    <p:sldId id="278" r:id="rId11"/>
    <p:sldId id="280" r:id="rId12"/>
    <p:sldId id="282" r:id="rId13"/>
    <p:sldId id="27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9F706-56A8-4C2E-AE44-5D793C092208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D37CC-6B2E-4B6B-9F75-D6FB67841E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5293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9F706-56A8-4C2E-AE44-5D793C092208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D37CC-6B2E-4B6B-9F75-D6FB67841E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0079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9F706-56A8-4C2E-AE44-5D793C092208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D37CC-6B2E-4B6B-9F75-D6FB67841E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9563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9F706-56A8-4C2E-AE44-5D793C092208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D37CC-6B2E-4B6B-9F75-D6FB67841E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0853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9F706-56A8-4C2E-AE44-5D793C092208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D37CC-6B2E-4B6B-9F75-D6FB67841E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2940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9F706-56A8-4C2E-AE44-5D793C092208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D37CC-6B2E-4B6B-9F75-D6FB67841E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381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9F706-56A8-4C2E-AE44-5D793C092208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D37CC-6B2E-4B6B-9F75-D6FB67841E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7419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9F706-56A8-4C2E-AE44-5D793C092208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D37CC-6B2E-4B6B-9F75-D6FB67841E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5735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9F706-56A8-4C2E-AE44-5D793C092208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D37CC-6B2E-4B6B-9F75-D6FB67841E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5382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9F706-56A8-4C2E-AE44-5D793C092208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D37CC-6B2E-4B6B-9F75-D6FB67841E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678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9F706-56A8-4C2E-AE44-5D793C092208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D37CC-6B2E-4B6B-9F75-D6FB67841E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3774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9F706-56A8-4C2E-AE44-5D793C092208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D37CC-6B2E-4B6B-9F75-D6FB67841E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0039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2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12" Type="http://schemas.openxmlformats.org/officeDocument/2006/relationships/image" Target="../media/image11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11" Type="http://schemas.openxmlformats.org/officeDocument/2006/relationships/image" Target="../media/image10.png"/><Relationship Id="rId5" Type="http://schemas.openxmlformats.org/officeDocument/2006/relationships/image" Target="../media/image4.gif"/><Relationship Id="rId10" Type="http://schemas.openxmlformats.org/officeDocument/2006/relationships/image" Target="../media/image9.png"/><Relationship Id="rId4" Type="http://schemas.openxmlformats.org/officeDocument/2006/relationships/image" Target="../media/image3.gif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2.wav"/><Relationship Id="rId7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2.wav"/><Relationship Id="rId7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audio" Target="../media/audio2.wav"/><Relationship Id="rId7" Type="http://schemas.openxmlformats.org/officeDocument/2006/relationships/hyperlink" Target="http://tieuhoc.info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audio" Target="../media/audio6.wav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gif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66063" y="5508625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30929">
            <a:off x="0" y="0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200463042511690x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0480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200463042511690x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812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200463042511690x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334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200463042511690x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764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200463042511690x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764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1816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1816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5200" y="4648200"/>
            <a:ext cx="14192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086600" y="31242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0292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4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572000"/>
            <a:ext cx="14192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15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6000" y="4724400"/>
            <a:ext cx="14192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16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4325" y="6172200"/>
            <a:ext cx="68580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17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8125" y="5761038"/>
            <a:ext cx="10668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18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8125" y="6173788"/>
            <a:ext cx="6858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19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2400" y="6096000"/>
            <a:ext cx="6858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20" descr="j031805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46735">
            <a:off x="3810000" y="4724400"/>
            <a:ext cx="67945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21" descr="j031805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302527">
            <a:off x="4443413" y="4800600"/>
            <a:ext cx="890587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" name="Picture 22" descr="1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352724">
            <a:off x="6096000" y="38862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2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495800"/>
            <a:ext cx="6667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6" name="Picture 24" descr="2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4958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7" name="Picture 25" descr="2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4958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8" name="Picture 26" descr="2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486400"/>
            <a:ext cx="152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9" name="Picture 27" descr="2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0292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0" name="Picture 28" descr="2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0292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1" name="Picture 29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562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2" name="Picture 30" descr="2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50292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3" name="Picture 31" descr="2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006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4" name="Picture 32" descr="2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0292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5" name="Picture 33" descr="2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0"/>
            <a:ext cx="152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6" name="Picture 34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562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7" name="Picture 35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562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8" name="Picture 36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181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9" name="Picture 37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3340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0" name="Picture 38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562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1" name="Picture 39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52578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2" name="Picture 40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3340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3" name="Picture 4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114800"/>
            <a:ext cx="6667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4" name="Picture 42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05517">
            <a:off x="7391400" y="4343400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470357">
            <a:off x="762001" y="4419600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6" name="Picture 44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7244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7" name="Picture 4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622935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8" name="Picture 46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029200"/>
            <a:ext cx="6667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9" name="Picture 47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8682075">
            <a:off x="4724400" y="4953000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0" name="Picture 48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3796223">
            <a:off x="1947863" y="4605337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1" name="Picture 49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8682075">
            <a:off x="6629400" y="3429000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2" name="Picture 50" descr="200463042511690x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3340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3" name="Picture 51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553200" y="54864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4" name="Picture 52" descr="200463042511690x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6769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5" name="Picture 53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172200" y="4953000"/>
            <a:ext cx="14192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6" name="Picture 54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5626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7" name="Picture 55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43200"/>
            <a:ext cx="176053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8" name="Picture 56" descr="2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50292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9" name="Picture 57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200400" y="54864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30" name="Picture 58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8000" y="49530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31" name="Picture 59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6000" y="54864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32" name="Picture 60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562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33" name="Group 61"/>
          <p:cNvGrpSpPr>
            <a:grpSpLocks/>
          </p:cNvGrpSpPr>
          <p:nvPr/>
        </p:nvGrpSpPr>
        <p:grpSpPr bwMode="auto">
          <a:xfrm>
            <a:off x="4800600" y="4648200"/>
            <a:ext cx="1905000" cy="2209800"/>
            <a:chOff x="-216" y="3820"/>
            <a:chExt cx="648" cy="281"/>
          </a:xfrm>
        </p:grpSpPr>
        <p:pic>
          <p:nvPicPr>
            <p:cNvPr id="3176" name="Picture 62" descr="9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" y="3895"/>
              <a:ext cx="432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7" name="Picture 63" descr="9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6" y="3820"/>
              <a:ext cx="432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8" name="Picture 64" descr="9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34"/>
              <a:ext cx="432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134" name="Picture 65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791200"/>
            <a:ext cx="6858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35" name="Picture 66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562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36" name="Picture 67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562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37" name="Picture 68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766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38" name="Picture 69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562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39" name="Group 70"/>
          <p:cNvGrpSpPr>
            <a:grpSpLocks/>
          </p:cNvGrpSpPr>
          <p:nvPr/>
        </p:nvGrpSpPr>
        <p:grpSpPr bwMode="auto">
          <a:xfrm>
            <a:off x="3505200" y="4648200"/>
            <a:ext cx="1905000" cy="2209800"/>
            <a:chOff x="-216" y="3820"/>
            <a:chExt cx="648" cy="281"/>
          </a:xfrm>
        </p:grpSpPr>
        <p:pic>
          <p:nvPicPr>
            <p:cNvPr id="3173" name="Picture 71" descr="9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" y="3895"/>
              <a:ext cx="432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4" name="Picture 72" descr="9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6" y="3820"/>
              <a:ext cx="432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" name="Picture 73" descr="9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34"/>
              <a:ext cx="432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140" name="Picture 74" descr="2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791200"/>
            <a:ext cx="152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41" name="Picture 75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2695130">
            <a:off x="4038600" y="4114800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42" name="Picture 76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3819223">
            <a:off x="1" y="5029200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43" name="Picture 77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8682075">
            <a:off x="5257800" y="4495800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44" name="Picture 78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3434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45" name="Picture 79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2672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46" name="Picture 80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8768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47" name="Picture 81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2578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48" name="Picture 82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410200"/>
            <a:ext cx="3048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49" name="Picture 83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4102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0" name="Picture 84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4958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1" name="Picture 8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1054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2" name="Picture 86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0292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3" name="Picture 87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3340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4" name="Picture 88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800600"/>
            <a:ext cx="3048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5" name="Picture 89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0292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6" name="Picture 90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64820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7" name="Picture 91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1148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8" name="Picture 92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80060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9" name="Picture 93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5720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60" name="Picture 94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87680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61" name="Picture 9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6482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62" name="Picture 96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548640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63" name="Picture 97" descr="200463042511690x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1430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64" name="Picture 98" descr="200463042511690x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8288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65" name="Picture 99" descr="200463042511690x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286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66" name="Picture 100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68444" y="2381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67" name="Picture 101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381" y="5582444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68" name="Picture 102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30929">
            <a:off x="152400" y="152400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69" name="Picture 10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50019" y="5582444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0" name="WordArt 3"/>
          <p:cNvSpPr>
            <a:spLocks noChangeArrowheads="1" noChangeShapeType="1" noTextEdit="1"/>
          </p:cNvSpPr>
          <p:nvPr/>
        </p:nvSpPr>
        <p:spPr bwMode="auto">
          <a:xfrm>
            <a:off x="1081088" y="1576388"/>
            <a:ext cx="7115175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solidFill>
                  <a:srgbClr val="0000FF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SỐ THẬP PHÂN BẰNG NHAU</a:t>
            </a:r>
            <a:endParaRPr lang="en-US" sz="3600" kern="10" dirty="0">
              <a:solidFill>
                <a:srgbClr val="0000FF"/>
              </a:soli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171" name="TextBox 106"/>
          <p:cNvSpPr txBox="1">
            <a:spLocks noChangeArrowheads="1"/>
          </p:cNvSpPr>
          <p:nvPr/>
        </p:nvSpPr>
        <p:spPr bwMode="auto">
          <a:xfrm>
            <a:off x="2524125" y="954088"/>
            <a:ext cx="41306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 TOÁN LỚP 5</a:t>
            </a:r>
          </a:p>
        </p:txBody>
      </p:sp>
    </p:spTree>
    <p:extLst>
      <p:ext uri="{BB962C8B-B14F-4D97-AF65-F5344CB8AC3E}">
        <p14:creationId xmlns:p14="http://schemas.microsoft.com/office/powerpoint/2010/main" xmlns="" val="484696612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0" y="-26988"/>
            <a:ext cx="9144000" cy="6958013"/>
            <a:chOff x="0" y="0"/>
            <a:chExt cx="5760" cy="4383"/>
          </a:xfrm>
        </p:grpSpPr>
        <p:sp>
          <p:nvSpPr>
            <p:cNvPr id="14369" name="Rectangle 3"/>
            <p:cNvSpPr>
              <a:spLocks noChangeArrowheads="1"/>
            </p:cNvSpPr>
            <p:nvPr/>
          </p:nvSpPr>
          <p:spPr bwMode="auto">
            <a:xfrm>
              <a:off x="0" y="3884"/>
              <a:ext cx="5760" cy="499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03B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70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60" cy="527"/>
            </a:xfrm>
            <a:prstGeom prst="rect">
              <a:avLst/>
            </a:prstGeom>
            <a:gradFill rotWithShape="1">
              <a:gsLst>
                <a:gs pos="0">
                  <a:srgbClr val="003B00"/>
                </a:gs>
                <a:gs pos="100000">
                  <a:srgbClr val="0080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71" name="AutoShape 5"/>
            <p:cNvSpPr>
              <a:spLocks noChangeArrowheads="1"/>
            </p:cNvSpPr>
            <p:nvPr/>
          </p:nvSpPr>
          <p:spPr bwMode="auto">
            <a:xfrm>
              <a:off x="45" y="572"/>
              <a:ext cx="5647" cy="3221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312328" name="WordArt 8"/>
          <p:cNvSpPr>
            <a:spLocks noChangeArrowheads="1" noChangeShapeType="1" noTextEdit="1"/>
          </p:cNvSpPr>
          <p:nvPr/>
        </p:nvSpPr>
        <p:spPr bwMode="auto">
          <a:xfrm>
            <a:off x="2195513" y="260350"/>
            <a:ext cx="4986337" cy="50482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AI NHANH AI ĐÚNG!</a:t>
            </a:r>
          </a:p>
        </p:txBody>
      </p:sp>
      <p:sp>
        <p:nvSpPr>
          <p:cNvPr id="31" name="AutoShape 51"/>
          <p:cNvSpPr>
            <a:spLocks noChangeArrowheads="1"/>
          </p:cNvSpPr>
          <p:nvPr/>
        </p:nvSpPr>
        <p:spPr bwMode="auto">
          <a:xfrm>
            <a:off x="1258888" y="1182688"/>
            <a:ext cx="7561262" cy="1093787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nào có giá trị bằng 3,42? </a:t>
            </a:r>
          </a:p>
        </p:txBody>
      </p:sp>
      <p:sp>
        <p:nvSpPr>
          <p:cNvPr id="36" name="AutoShape 51"/>
          <p:cNvSpPr>
            <a:spLocks noChangeArrowheads="1"/>
          </p:cNvSpPr>
          <p:nvPr/>
        </p:nvSpPr>
        <p:spPr bwMode="auto">
          <a:xfrm>
            <a:off x="1835150" y="4868863"/>
            <a:ext cx="5843588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30,4200</a:t>
            </a:r>
            <a:endParaRPr lang="en-US" sz="2600" baseline="300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39" name="Picture 38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913" y="486886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Oval 3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706438" y="5013325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endParaRPr lang="en-US" altLang="en-US" sz="20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1" name="WordArt 226"/>
          <p:cNvSpPr>
            <a:spLocks noChangeArrowheads="1" noChangeShapeType="1" noTextEdit="1"/>
          </p:cNvSpPr>
          <p:nvPr/>
        </p:nvSpPr>
        <p:spPr bwMode="auto">
          <a:xfrm>
            <a:off x="912813" y="5084763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  <p:sp>
        <p:nvSpPr>
          <p:cNvPr id="42" name="AutoShape 51"/>
          <p:cNvSpPr>
            <a:spLocks noChangeArrowheads="1"/>
          </p:cNvSpPr>
          <p:nvPr/>
        </p:nvSpPr>
        <p:spPr bwMode="auto">
          <a:xfrm>
            <a:off x="1692275" y="2565400"/>
            <a:ext cx="5967413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3,4200</a:t>
            </a:r>
            <a:endParaRPr lang="en-US" altLang="en-US" sz="2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475" y="2581275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701675" y="2654300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endParaRPr lang="en-US" altLang="en-US" sz="20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6" name="WordArt 226"/>
          <p:cNvSpPr>
            <a:spLocks noChangeArrowheads="1" noChangeShapeType="1" noTextEdit="1"/>
          </p:cNvSpPr>
          <p:nvPr/>
        </p:nvSpPr>
        <p:spPr bwMode="auto">
          <a:xfrm>
            <a:off x="908050" y="2767013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47" name="AutoShape 51"/>
          <p:cNvSpPr>
            <a:spLocks noChangeArrowheads="1"/>
          </p:cNvSpPr>
          <p:nvPr/>
        </p:nvSpPr>
        <p:spPr bwMode="auto">
          <a:xfrm>
            <a:off x="1676400" y="3733800"/>
            <a:ext cx="5943600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3,042</a:t>
            </a:r>
            <a:endParaRPr lang="en-US" sz="3200" b="1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49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513" y="3716338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20713" y="3860800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endParaRPr lang="en-US" altLang="en-US" sz="20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1" name="WordArt 226"/>
          <p:cNvSpPr>
            <a:spLocks noChangeArrowheads="1" noChangeShapeType="1" noTextEdit="1"/>
          </p:cNvSpPr>
          <p:nvPr/>
        </p:nvSpPr>
        <p:spPr bwMode="auto">
          <a:xfrm>
            <a:off x="827088" y="38608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</a:p>
        </p:txBody>
      </p:sp>
      <p:sp>
        <p:nvSpPr>
          <p:cNvPr id="57" name="AutoShape 27"/>
          <p:cNvSpPr>
            <a:spLocks noChangeArrowheads="1"/>
          </p:cNvSpPr>
          <p:nvPr/>
        </p:nvSpPr>
        <p:spPr bwMode="auto">
          <a:xfrm>
            <a:off x="4763" y="1066800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WordArt 28"/>
          <p:cNvSpPr>
            <a:spLocks noChangeArrowheads="1" noChangeShapeType="1" noTextEdit="1"/>
          </p:cNvSpPr>
          <p:nvPr/>
        </p:nvSpPr>
        <p:spPr bwMode="auto">
          <a:xfrm>
            <a:off x="422275" y="1435100"/>
            <a:ext cx="685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Câu 1</a:t>
            </a:r>
          </a:p>
        </p:txBody>
      </p:sp>
      <p:sp>
        <p:nvSpPr>
          <p:cNvPr id="63" name="WordArt 33"/>
          <p:cNvSpPr>
            <a:spLocks noChangeArrowheads="1" noChangeShapeType="1" noTextEdit="1"/>
          </p:cNvSpPr>
          <p:nvPr/>
        </p:nvSpPr>
        <p:spPr bwMode="auto">
          <a:xfrm>
            <a:off x="8162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64" name="WordArt 34"/>
          <p:cNvSpPr>
            <a:spLocks noChangeArrowheads="1" noChangeShapeType="1" noTextEdit="1"/>
          </p:cNvSpPr>
          <p:nvPr/>
        </p:nvSpPr>
        <p:spPr bwMode="auto">
          <a:xfrm>
            <a:off x="8162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65" name="WordArt 35"/>
          <p:cNvSpPr>
            <a:spLocks noChangeArrowheads="1" noChangeShapeType="1" noTextEdit="1"/>
          </p:cNvSpPr>
          <p:nvPr/>
        </p:nvSpPr>
        <p:spPr bwMode="auto">
          <a:xfrm>
            <a:off x="8167688" y="2590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66" name="WordArt 36"/>
          <p:cNvSpPr>
            <a:spLocks noChangeArrowheads="1" noChangeShapeType="1" noTextEdit="1"/>
          </p:cNvSpPr>
          <p:nvPr/>
        </p:nvSpPr>
        <p:spPr bwMode="auto">
          <a:xfrm>
            <a:off x="8162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67" name="WordArt 37"/>
          <p:cNvSpPr>
            <a:spLocks noChangeArrowheads="1" noChangeShapeType="1" noTextEdit="1"/>
          </p:cNvSpPr>
          <p:nvPr/>
        </p:nvSpPr>
        <p:spPr bwMode="auto">
          <a:xfrm>
            <a:off x="8210550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68" name="WordArt 38"/>
          <p:cNvSpPr>
            <a:spLocks noChangeArrowheads="1" noChangeShapeType="1" noTextEdit="1"/>
          </p:cNvSpPr>
          <p:nvPr/>
        </p:nvSpPr>
        <p:spPr bwMode="auto">
          <a:xfrm>
            <a:off x="8177213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69" name="WordArt 39"/>
          <p:cNvSpPr>
            <a:spLocks noChangeArrowheads="1" noChangeShapeType="1" noTextEdit="1"/>
          </p:cNvSpPr>
          <p:nvPr/>
        </p:nvSpPr>
        <p:spPr bwMode="auto">
          <a:xfrm>
            <a:off x="8162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70" name="WordArt 40"/>
          <p:cNvSpPr>
            <a:spLocks noChangeArrowheads="1" noChangeShapeType="1" noTextEdit="1"/>
          </p:cNvSpPr>
          <p:nvPr/>
        </p:nvSpPr>
        <p:spPr bwMode="auto">
          <a:xfrm>
            <a:off x="8162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71" name="WordArt 41"/>
          <p:cNvSpPr>
            <a:spLocks noChangeArrowheads="1" noChangeShapeType="1" noTextEdit="1"/>
          </p:cNvSpPr>
          <p:nvPr/>
        </p:nvSpPr>
        <p:spPr bwMode="auto">
          <a:xfrm>
            <a:off x="8167688" y="26050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72" name="WordArt 42"/>
          <p:cNvSpPr>
            <a:spLocks noChangeArrowheads="1" noChangeShapeType="1" noTextEdit="1"/>
          </p:cNvSpPr>
          <p:nvPr/>
        </p:nvSpPr>
        <p:spPr bwMode="auto">
          <a:xfrm>
            <a:off x="8162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73" name="WordArt 43"/>
          <p:cNvSpPr>
            <a:spLocks noChangeArrowheads="1" noChangeShapeType="1" noTextEdit="1"/>
          </p:cNvSpPr>
          <p:nvPr/>
        </p:nvSpPr>
        <p:spPr bwMode="auto">
          <a:xfrm>
            <a:off x="8162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7772400" y="3773488"/>
            <a:ext cx="1447800" cy="1179512"/>
            <a:chOff x="4320" y="2928"/>
            <a:chExt cx="1104" cy="1104"/>
          </a:xfrm>
        </p:grpSpPr>
        <p:sp>
          <p:nvSpPr>
            <p:cNvPr id="14367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6000" b="1">
                <a:solidFill>
                  <a:srgbClr val="FF0066"/>
                </a:solidFill>
                <a:latin typeface=".VnHelvetInsH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68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cs typeface="Times New Roman" panose="02020603050405020304" pitchFamily="18" charset="0"/>
                </a:rPr>
                <a:t>Hết giờ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78153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12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3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4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5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6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3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28" grpId="0" animBg="1"/>
      <p:bldP spid="31" grpId="0" animBg="1"/>
      <p:bldP spid="40" grpId="0" animBg="1"/>
      <p:bldP spid="41" grpId="0" animBg="1"/>
      <p:bldP spid="42" grpId="0" animBg="1"/>
      <p:bldP spid="42" grpId="1" animBg="1"/>
      <p:bldP spid="45" grpId="0" animBg="1"/>
      <p:bldP spid="46" grpId="0" animBg="1"/>
      <p:bldP spid="50" grpId="0" animBg="1"/>
      <p:bldP spid="51" grpId="0" animBg="1"/>
      <p:bldP spid="57" grpId="0" animBg="1"/>
      <p:bldP spid="57" grpId="1" animBg="1"/>
      <p:bldP spid="58" grpId="0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0" y="-26988"/>
            <a:ext cx="9144000" cy="6958013"/>
            <a:chOff x="0" y="0"/>
            <a:chExt cx="5760" cy="4383"/>
          </a:xfrm>
        </p:grpSpPr>
        <p:sp>
          <p:nvSpPr>
            <p:cNvPr id="15393" name="Rectangle 3"/>
            <p:cNvSpPr>
              <a:spLocks noChangeArrowheads="1"/>
            </p:cNvSpPr>
            <p:nvPr/>
          </p:nvSpPr>
          <p:spPr bwMode="auto">
            <a:xfrm>
              <a:off x="0" y="3884"/>
              <a:ext cx="5760" cy="499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03B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394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60" cy="527"/>
            </a:xfrm>
            <a:prstGeom prst="rect">
              <a:avLst/>
            </a:prstGeom>
            <a:gradFill rotWithShape="1">
              <a:gsLst>
                <a:gs pos="0">
                  <a:srgbClr val="003B00"/>
                </a:gs>
                <a:gs pos="100000">
                  <a:srgbClr val="0080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395" name="AutoShape 5"/>
            <p:cNvSpPr>
              <a:spLocks noChangeArrowheads="1"/>
            </p:cNvSpPr>
            <p:nvPr/>
          </p:nvSpPr>
          <p:spPr bwMode="auto">
            <a:xfrm>
              <a:off x="45" y="572"/>
              <a:ext cx="5647" cy="3221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313352" name="WordArt 8"/>
          <p:cNvSpPr>
            <a:spLocks noChangeArrowheads="1" noChangeShapeType="1" noTextEdit="1"/>
          </p:cNvSpPr>
          <p:nvPr/>
        </p:nvSpPr>
        <p:spPr bwMode="auto">
          <a:xfrm>
            <a:off x="2195513" y="260350"/>
            <a:ext cx="4986337" cy="50482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AI NHANH AI ĐÚNG!</a:t>
            </a:r>
          </a:p>
        </p:txBody>
      </p:sp>
      <p:sp>
        <p:nvSpPr>
          <p:cNvPr id="31" name="AutoShape 51"/>
          <p:cNvSpPr>
            <a:spLocks noChangeArrowheads="1"/>
          </p:cNvSpPr>
          <p:nvPr/>
        </p:nvSpPr>
        <p:spPr bwMode="auto">
          <a:xfrm>
            <a:off x="1258888" y="1182688"/>
            <a:ext cx="7656512" cy="1093787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thập phân nào không có giá trị bằng 1,6</a:t>
            </a:r>
          </a:p>
        </p:txBody>
      </p:sp>
      <p:sp>
        <p:nvSpPr>
          <p:cNvPr id="36" name="AutoShape 51"/>
          <p:cNvSpPr>
            <a:spLocks noChangeArrowheads="1"/>
          </p:cNvSpPr>
          <p:nvPr/>
        </p:nvSpPr>
        <p:spPr bwMode="auto">
          <a:xfrm>
            <a:off x="1752600" y="2636838"/>
            <a:ext cx="5843588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1,60</a:t>
            </a:r>
            <a:endParaRPr lang="en-US" sz="3200" baseline="300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39" name="Picture 38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363" y="2636838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Oval 3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23888" y="2781300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endParaRPr lang="en-US" altLang="en-US" sz="20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1" name="WordArt 226"/>
          <p:cNvSpPr>
            <a:spLocks noChangeArrowheads="1" noChangeShapeType="1" noTextEdit="1"/>
          </p:cNvSpPr>
          <p:nvPr/>
        </p:nvSpPr>
        <p:spPr bwMode="auto">
          <a:xfrm>
            <a:off x="830263" y="285273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42" name="AutoShape 51"/>
          <p:cNvSpPr>
            <a:spLocks noChangeArrowheads="1"/>
          </p:cNvSpPr>
          <p:nvPr/>
        </p:nvSpPr>
        <p:spPr bwMode="auto">
          <a:xfrm>
            <a:off x="1600200" y="3690938"/>
            <a:ext cx="5967413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16,00</a:t>
            </a:r>
            <a:endParaRPr lang="en-US" altLang="en-US" sz="4600" b="1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3706813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09600" y="377983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endParaRPr lang="en-US" altLang="en-US" sz="20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6" name="WordArt 226"/>
          <p:cNvSpPr>
            <a:spLocks noChangeArrowheads="1" noChangeShapeType="1" noTextEdit="1"/>
          </p:cNvSpPr>
          <p:nvPr/>
        </p:nvSpPr>
        <p:spPr bwMode="auto">
          <a:xfrm>
            <a:off x="815975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</a:p>
        </p:txBody>
      </p:sp>
      <p:sp>
        <p:nvSpPr>
          <p:cNvPr id="47" name="AutoShape 51"/>
          <p:cNvSpPr>
            <a:spLocks noChangeArrowheads="1"/>
          </p:cNvSpPr>
          <p:nvPr/>
        </p:nvSpPr>
        <p:spPr bwMode="auto">
          <a:xfrm>
            <a:off x="1676400" y="4787900"/>
            <a:ext cx="5943600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3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1,600</a:t>
            </a:r>
            <a:endParaRPr lang="en-US" sz="3600" b="1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49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638" y="4787900"/>
            <a:ext cx="1500187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04838" y="4932363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endParaRPr lang="en-US" altLang="en-US" sz="20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1" name="WordArt 226"/>
          <p:cNvSpPr>
            <a:spLocks noChangeArrowheads="1" noChangeShapeType="1" noTextEdit="1"/>
          </p:cNvSpPr>
          <p:nvPr/>
        </p:nvSpPr>
        <p:spPr bwMode="auto">
          <a:xfrm>
            <a:off x="811213" y="4932363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  <p:sp>
        <p:nvSpPr>
          <p:cNvPr id="57" name="AutoShape 27"/>
          <p:cNvSpPr>
            <a:spLocks noChangeArrowheads="1"/>
          </p:cNvSpPr>
          <p:nvPr/>
        </p:nvSpPr>
        <p:spPr bwMode="auto">
          <a:xfrm>
            <a:off x="4763" y="1066800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WordArt 28"/>
          <p:cNvSpPr>
            <a:spLocks noChangeArrowheads="1" noChangeShapeType="1" noTextEdit="1"/>
          </p:cNvSpPr>
          <p:nvPr/>
        </p:nvSpPr>
        <p:spPr bwMode="auto">
          <a:xfrm>
            <a:off x="422275" y="1435100"/>
            <a:ext cx="685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Câu 2</a:t>
            </a:r>
          </a:p>
        </p:txBody>
      </p:sp>
      <p:sp>
        <p:nvSpPr>
          <p:cNvPr id="63" name="WordArt 33"/>
          <p:cNvSpPr>
            <a:spLocks noChangeArrowheads="1" noChangeShapeType="1" noTextEdit="1"/>
          </p:cNvSpPr>
          <p:nvPr/>
        </p:nvSpPr>
        <p:spPr bwMode="auto">
          <a:xfrm>
            <a:off x="8162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64" name="WordArt 34"/>
          <p:cNvSpPr>
            <a:spLocks noChangeArrowheads="1" noChangeShapeType="1" noTextEdit="1"/>
          </p:cNvSpPr>
          <p:nvPr/>
        </p:nvSpPr>
        <p:spPr bwMode="auto">
          <a:xfrm>
            <a:off x="8162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65" name="WordArt 35"/>
          <p:cNvSpPr>
            <a:spLocks noChangeArrowheads="1" noChangeShapeType="1" noTextEdit="1"/>
          </p:cNvSpPr>
          <p:nvPr/>
        </p:nvSpPr>
        <p:spPr bwMode="auto">
          <a:xfrm>
            <a:off x="8167688" y="2590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66" name="WordArt 36"/>
          <p:cNvSpPr>
            <a:spLocks noChangeArrowheads="1" noChangeShapeType="1" noTextEdit="1"/>
          </p:cNvSpPr>
          <p:nvPr/>
        </p:nvSpPr>
        <p:spPr bwMode="auto">
          <a:xfrm>
            <a:off x="8162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67" name="WordArt 37"/>
          <p:cNvSpPr>
            <a:spLocks noChangeArrowheads="1" noChangeShapeType="1" noTextEdit="1"/>
          </p:cNvSpPr>
          <p:nvPr/>
        </p:nvSpPr>
        <p:spPr bwMode="auto">
          <a:xfrm>
            <a:off x="8210550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68" name="WordArt 38"/>
          <p:cNvSpPr>
            <a:spLocks noChangeArrowheads="1" noChangeShapeType="1" noTextEdit="1"/>
          </p:cNvSpPr>
          <p:nvPr/>
        </p:nvSpPr>
        <p:spPr bwMode="auto">
          <a:xfrm>
            <a:off x="8177213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69" name="WordArt 39"/>
          <p:cNvSpPr>
            <a:spLocks noChangeArrowheads="1" noChangeShapeType="1" noTextEdit="1"/>
          </p:cNvSpPr>
          <p:nvPr/>
        </p:nvSpPr>
        <p:spPr bwMode="auto">
          <a:xfrm>
            <a:off x="8162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70" name="WordArt 40"/>
          <p:cNvSpPr>
            <a:spLocks noChangeArrowheads="1" noChangeShapeType="1" noTextEdit="1"/>
          </p:cNvSpPr>
          <p:nvPr/>
        </p:nvSpPr>
        <p:spPr bwMode="auto">
          <a:xfrm>
            <a:off x="8162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71" name="WordArt 41"/>
          <p:cNvSpPr>
            <a:spLocks noChangeArrowheads="1" noChangeShapeType="1" noTextEdit="1"/>
          </p:cNvSpPr>
          <p:nvPr/>
        </p:nvSpPr>
        <p:spPr bwMode="auto">
          <a:xfrm>
            <a:off x="8167688" y="26050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72" name="WordArt 42"/>
          <p:cNvSpPr>
            <a:spLocks noChangeArrowheads="1" noChangeShapeType="1" noTextEdit="1"/>
          </p:cNvSpPr>
          <p:nvPr/>
        </p:nvSpPr>
        <p:spPr bwMode="auto">
          <a:xfrm>
            <a:off x="8162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73" name="WordArt 43"/>
          <p:cNvSpPr>
            <a:spLocks noChangeArrowheads="1" noChangeShapeType="1" noTextEdit="1"/>
          </p:cNvSpPr>
          <p:nvPr/>
        </p:nvSpPr>
        <p:spPr bwMode="auto">
          <a:xfrm>
            <a:off x="8162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7772400" y="3773488"/>
            <a:ext cx="1447800" cy="1179512"/>
            <a:chOff x="4320" y="2928"/>
            <a:chExt cx="1104" cy="1104"/>
          </a:xfrm>
        </p:grpSpPr>
        <p:sp>
          <p:nvSpPr>
            <p:cNvPr id="15391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6000" b="1">
                <a:solidFill>
                  <a:srgbClr val="FF0066"/>
                </a:solidFill>
                <a:latin typeface=".VnHelvetInsH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92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cs typeface="Times New Roman" panose="02020603050405020304" pitchFamily="18" charset="0"/>
                </a:rPr>
                <a:t>Hết giờ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1113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13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3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4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5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6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3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52" grpId="0" animBg="1"/>
      <p:bldP spid="31" grpId="0" animBg="1"/>
      <p:bldP spid="40" grpId="0" animBg="1"/>
      <p:bldP spid="41" grpId="0" animBg="1"/>
      <p:bldP spid="42" grpId="0" animBg="1"/>
      <p:bldP spid="42" grpId="1" animBg="1"/>
      <p:bldP spid="45" grpId="0" animBg="1"/>
      <p:bldP spid="46" grpId="0" animBg="1"/>
      <p:bldP spid="50" grpId="0" animBg="1"/>
      <p:bldP spid="51" grpId="0" animBg="1"/>
      <p:bldP spid="57" grpId="0" animBg="1"/>
      <p:bldP spid="57" grpId="1" animBg="1"/>
      <p:bldP spid="58" grpId="0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0" y="-26988"/>
            <a:ext cx="9901238" cy="6958013"/>
            <a:chOff x="0" y="0"/>
            <a:chExt cx="6237" cy="4383"/>
          </a:xfrm>
        </p:grpSpPr>
        <p:sp>
          <p:nvSpPr>
            <p:cNvPr id="16417" name="Rectangle 3"/>
            <p:cNvSpPr>
              <a:spLocks noChangeArrowheads="1"/>
            </p:cNvSpPr>
            <p:nvPr/>
          </p:nvSpPr>
          <p:spPr bwMode="auto">
            <a:xfrm>
              <a:off x="0" y="3884"/>
              <a:ext cx="5760" cy="499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03B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18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60" cy="527"/>
            </a:xfrm>
            <a:prstGeom prst="rect">
              <a:avLst/>
            </a:prstGeom>
            <a:gradFill rotWithShape="1">
              <a:gsLst>
                <a:gs pos="0">
                  <a:srgbClr val="003B00"/>
                </a:gs>
                <a:gs pos="100000">
                  <a:srgbClr val="0080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19" name="AutoShape 5"/>
            <p:cNvSpPr>
              <a:spLocks noChangeArrowheads="1"/>
            </p:cNvSpPr>
            <p:nvPr/>
          </p:nvSpPr>
          <p:spPr bwMode="auto">
            <a:xfrm>
              <a:off x="45" y="572"/>
              <a:ext cx="5647" cy="3221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20" name="Text Box 6"/>
            <p:cNvSpPr txBox="1">
              <a:spLocks noChangeArrowheads="1"/>
            </p:cNvSpPr>
            <p:nvPr/>
          </p:nvSpPr>
          <p:spPr bwMode="auto">
            <a:xfrm>
              <a:off x="2926" y="4156"/>
              <a:ext cx="3311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1000" b="1">
                  <a:solidFill>
                    <a:srgbClr val="006666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7"/>
                </a:rPr>
                <a:t>http://tieuhoc.info</a:t>
              </a:r>
              <a:r>
                <a:rPr lang="en-US" altLang="en-US" sz="1000" b="1">
                  <a:solidFill>
                    <a:srgbClr val="0066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– Pham Khac Lap Kien Bai Primary School – 2015</a:t>
              </a:r>
            </a:p>
          </p:txBody>
        </p:sp>
      </p:grpSp>
      <p:sp>
        <p:nvSpPr>
          <p:cNvPr id="314376" name="WordArt 8"/>
          <p:cNvSpPr>
            <a:spLocks noChangeArrowheads="1" noChangeShapeType="1" noTextEdit="1"/>
          </p:cNvSpPr>
          <p:nvPr/>
        </p:nvSpPr>
        <p:spPr bwMode="auto">
          <a:xfrm>
            <a:off x="2195513" y="260350"/>
            <a:ext cx="4986337" cy="50482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AI NHANH AI ĐÚNG!</a:t>
            </a:r>
          </a:p>
        </p:txBody>
      </p:sp>
      <p:sp>
        <p:nvSpPr>
          <p:cNvPr id="31" name="AutoShape 51"/>
          <p:cNvSpPr>
            <a:spLocks noChangeArrowheads="1"/>
          </p:cNvSpPr>
          <p:nvPr/>
        </p:nvSpPr>
        <p:spPr bwMode="auto">
          <a:xfrm>
            <a:off x="755650" y="1052513"/>
            <a:ext cx="8172450" cy="1655762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alt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viết thêm hoặc bớt chữ số 0 ở tận cùng bên </a:t>
            </a:r>
          </a:p>
          <a:p>
            <a:pPr algn="l" eaLnBrk="1" hangingPunct="1"/>
            <a:r>
              <a:rPr lang="en-US" alt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phải số thập phân  thì giá trị của số đó như thế nào?</a:t>
            </a:r>
          </a:p>
        </p:txBody>
      </p:sp>
      <p:sp>
        <p:nvSpPr>
          <p:cNvPr id="36" name="AutoShape 51"/>
          <p:cNvSpPr>
            <a:spLocks noChangeArrowheads="1"/>
          </p:cNvSpPr>
          <p:nvPr/>
        </p:nvSpPr>
        <p:spPr bwMode="auto">
          <a:xfrm>
            <a:off x="1752601" y="2987675"/>
            <a:ext cx="5555704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just" eaLnBrk="0" hangingPunct="0"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Giá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trị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đó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thay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đổi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endParaRPr lang="en-US" sz="2800" baseline="300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39" name="Picture 38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363" y="2987675"/>
            <a:ext cx="1500187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Oval 3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23888" y="3132138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endParaRPr lang="en-US" altLang="en-US" sz="20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1" name="WordArt 226"/>
          <p:cNvSpPr>
            <a:spLocks noChangeArrowheads="1" noChangeShapeType="1" noTextEdit="1"/>
          </p:cNvSpPr>
          <p:nvPr/>
        </p:nvSpPr>
        <p:spPr bwMode="auto">
          <a:xfrm>
            <a:off x="830263" y="3203575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42" name="AutoShape 51"/>
          <p:cNvSpPr>
            <a:spLocks noChangeArrowheads="1"/>
          </p:cNvSpPr>
          <p:nvPr/>
        </p:nvSpPr>
        <p:spPr bwMode="auto">
          <a:xfrm>
            <a:off x="1930003" y="4156075"/>
            <a:ext cx="5283993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4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450" y="4156075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28650" y="4229100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endParaRPr lang="en-US" altLang="en-US" sz="20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6" name="WordArt 226"/>
          <p:cNvSpPr>
            <a:spLocks noChangeArrowheads="1" noChangeShapeType="1" noTextEdit="1"/>
          </p:cNvSpPr>
          <p:nvPr/>
        </p:nvSpPr>
        <p:spPr bwMode="auto">
          <a:xfrm>
            <a:off x="835025" y="4341813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</a:p>
        </p:txBody>
      </p:sp>
      <p:sp>
        <p:nvSpPr>
          <p:cNvPr id="47" name="AutoShape 51"/>
          <p:cNvSpPr>
            <a:spLocks noChangeArrowheads="1"/>
          </p:cNvSpPr>
          <p:nvPr/>
        </p:nvSpPr>
        <p:spPr bwMode="auto">
          <a:xfrm>
            <a:off x="1724025" y="5148263"/>
            <a:ext cx="6376988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 eaLnBrk="0" hangingPunct="0">
              <a:defRPr/>
            </a:pPr>
            <a:r>
              <a:rPr lang="en-US" sz="2800" b="1" dirty="0">
                <a:solidFill>
                  <a:schemeClr val="bg1"/>
                </a:solidFill>
                <a:latin typeface="Arial" charset="0"/>
                <a:cs typeface="Arial" charset="0"/>
              </a:rPr>
              <a:t>   </a:t>
            </a:r>
            <a:r>
              <a:rPr lang="en-US" sz="28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Giá</a:t>
            </a:r>
            <a:r>
              <a:rPr lang="en-US" sz="2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trị</a:t>
            </a:r>
            <a:r>
              <a:rPr lang="en-US" sz="280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của</a:t>
            </a:r>
            <a:r>
              <a:rPr lang="en-US" sz="280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đó</a:t>
            </a:r>
            <a:r>
              <a:rPr lang="en-US" sz="280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giảm</a:t>
            </a:r>
            <a:r>
              <a:rPr lang="en-US" sz="280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đi</a:t>
            </a:r>
            <a:r>
              <a:rPr lang="en-US" sz="2800" b="1" dirty="0">
                <a:solidFill>
                  <a:schemeClr val="bg1"/>
                </a:solidFill>
                <a:latin typeface="Arial" charset="0"/>
                <a:cs typeface="Arial" charset="0"/>
              </a:rPr>
              <a:t> 10 </a:t>
            </a:r>
            <a:r>
              <a:rPr lang="en-US" sz="28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lần</a:t>
            </a:r>
            <a:endParaRPr lang="en-US" sz="2800" b="1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49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263" y="514826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52463" y="5292725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endParaRPr lang="en-US" altLang="en-US" sz="20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1" name="WordArt 226"/>
          <p:cNvSpPr>
            <a:spLocks noChangeArrowheads="1" noChangeShapeType="1" noTextEdit="1"/>
          </p:cNvSpPr>
          <p:nvPr/>
        </p:nvSpPr>
        <p:spPr bwMode="auto">
          <a:xfrm>
            <a:off x="858838" y="5292725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  <p:sp>
        <p:nvSpPr>
          <p:cNvPr id="57" name="AutoShape 27"/>
          <p:cNvSpPr>
            <a:spLocks noChangeArrowheads="1"/>
          </p:cNvSpPr>
          <p:nvPr/>
        </p:nvSpPr>
        <p:spPr bwMode="auto">
          <a:xfrm>
            <a:off x="-139700" y="1066800"/>
            <a:ext cx="1398588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WordArt 28"/>
          <p:cNvSpPr>
            <a:spLocks noChangeArrowheads="1" noChangeShapeType="1" noTextEdit="1"/>
          </p:cNvSpPr>
          <p:nvPr/>
        </p:nvSpPr>
        <p:spPr bwMode="auto">
          <a:xfrm>
            <a:off x="250825" y="1484313"/>
            <a:ext cx="576263" cy="5127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Câu 3</a:t>
            </a:r>
          </a:p>
        </p:txBody>
      </p:sp>
      <p:sp>
        <p:nvSpPr>
          <p:cNvPr id="63" name="WordArt 33"/>
          <p:cNvSpPr>
            <a:spLocks noChangeArrowheads="1" noChangeShapeType="1" noTextEdit="1"/>
          </p:cNvSpPr>
          <p:nvPr/>
        </p:nvSpPr>
        <p:spPr bwMode="auto">
          <a:xfrm>
            <a:off x="8162925" y="29702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64" name="WordArt 34"/>
          <p:cNvSpPr>
            <a:spLocks noChangeArrowheads="1" noChangeShapeType="1" noTextEdit="1"/>
          </p:cNvSpPr>
          <p:nvPr/>
        </p:nvSpPr>
        <p:spPr bwMode="auto">
          <a:xfrm>
            <a:off x="8162925" y="29702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65" name="WordArt 35"/>
          <p:cNvSpPr>
            <a:spLocks noChangeArrowheads="1" noChangeShapeType="1" noTextEdit="1"/>
          </p:cNvSpPr>
          <p:nvPr/>
        </p:nvSpPr>
        <p:spPr bwMode="auto">
          <a:xfrm>
            <a:off x="8167688" y="29416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66" name="WordArt 36"/>
          <p:cNvSpPr>
            <a:spLocks noChangeArrowheads="1" noChangeShapeType="1" noTextEdit="1"/>
          </p:cNvSpPr>
          <p:nvPr/>
        </p:nvSpPr>
        <p:spPr bwMode="auto">
          <a:xfrm>
            <a:off x="8162925" y="29702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67" name="WordArt 37"/>
          <p:cNvSpPr>
            <a:spLocks noChangeArrowheads="1" noChangeShapeType="1" noTextEdit="1"/>
          </p:cNvSpPr>
          <p:nvPr/>
        </p:nvSpPr>
        <p:spPr bwMode="auto">
          <a:xfrm>
            <a:off x="8210550" y="29702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68" name="WordArt 38"/>
          <p:cNvSpPr>
            <a:spLocks noChangeArrowheads="1" noChangeShapeType="1" noTextEdit="1"/>
          </p:cNvSpPr>
          <p:nvPr/>
        </p:nvSpPr>
        <p:spPr bwMode="auto">
          <a:xfrm>
            <a:off x="8177213" y="29702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69" name="WordArt 39"/>
          <p:cNvSpPr>
            <a:spLocks noChangeArrowheads="1" noChangeShapeType="1" noTextEdit="1"/>
          </p:cNvSpPr>
          <p:nvPr/>
        </p:nvSpPr>
        <p:spPr bwMode="auto">
          <a:xfrm>
            <a:off x="8162925" y="29702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70" name="WordArt 40"/>
          <p:cNvSpPr>
            <a:spLocks noChangeArrowheads="1" noChangeShapeType="1" noTextEdit="1"/>
          </p:cNvSpPr>
          <p:nvPr/>
        </p:nvSpPr>
        <p:spPr bwMode="auto">
          <a:xfrm>
            <a:off x="8162925" y="29702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71" name="WordArt 41"/>
          <p:cNvSpPr>
            <a:spLocks noChangeArrowheads="1" noChangeShapeType="1" noTextEdit="1"/>
          </p:cNvSpPr>
          <p:nvPr/>
        </p:nvSpPr>
        <p:spPr bwMode="auto">
          <a:xfrm>
            <a:off x="8167688" y="29559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72" name="WordArt 42"/>
          <p:cNvSpPr>
            <a:spLocks noChangeArrowheads="1" noChangeShapeType="1" noTextEdit="1"/>
          </p:cNvSpPr>
          <p:nvPr/>
        </p:nvSpPr>
        <p:spPr bwMode="auto">
          <a:xfrm>
            <a:off x="8162925" y="29702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73" name="WordArt 43"/>
          <p:cNvSpPr>
            <a:spLocks noChangeArrowheads="1" noChangeShapeType="1" noTextEdit="1"/>
          </p:cNvSpPr>
          <p:nvPr/>
        </p:nvSpPr>
        <p:spPr bwMode="auto">
          <a:xfrm>
            <a:off x="8162925" y="29702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7772400" y="4124325"/>
            <a:ext cx="1447800" cy="1179513"/>
            <a:chOff x="4320" y="2928"/>
            <a:chExt cx="1104" cy="1104"/>
          </a:xfrm>
        </p:grpSpPr>
        <p:sp>
          <p:nvSpPr>
            <p:cNvPr id="16415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6000" b="1">
                <a:solidFill>
                  <a:srgbClr val="FF0066"/>
                </a:solidFill>
                <a:latin typeface=".VnHelvetInsH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16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cs typeface="Times New Roman" panose="02020603050405020304" pitchFamily="18" charset="0"/>
                </a:rPr>
                <a:t>Hết giờ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4174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14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3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4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5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6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3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6" grpId="0" animBg="1"/>
      <p:bldP spid="31" grpId="0" animBg="1"/>
      <p:bldP spid="40" grpId="0" animBg="1"/>
      <p:bldP spid="41" grpId="0" animBg="1"/>
      <p:bldP spid="42" grpId="0" animBg="1"/>
      <p:bldP spid="42" grpId="1" animBg="1"/>
      <p:bldP spid="45" grpId="0" animBg="1"/>
      <p:bldP spid="46" grpId="0" animBg="1"/>
      <p:bldP spid="50" grpId="0" animBg="1"/>
      <p:bldP spid="51" grpId="0" animBg="1"/>
      <p:bldP spid="57" grpId="0" animBg="1"/>
      <p:bldP spid="57" grpId="1" animBg="1"/>
      <p:bldP spid="58" grpId="0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Káº¿t quáº£ hÃ¬nh áº£nh cho khung hÃ¬nh Äáº¹p cho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5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2" descr="Káº¿t quáº£ hÃ¬nh áº£nh cho khung hÃ¬nh Äáº¹p cho powerpoint"/>
          <p:cNvSpPr>
            <a:spLocks noChangeAspect="1" noChangeArrowheads="1"/>
          </p:cNvSpPr>
          <p:nvPr/>
        </p:nvSpPr>
        <p:spPr bwMode="auto">
          <a:xfrm>
            <a:off x="453072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5364" name="AutoShape 4" descr="Káº¿t quáº£ hÃ¬nh áº£nh cho khung hÃ¬nh Äáº¹p cho powerpoint"/>
          <p:cNvSpPr>
            <a:spLocks noChangeAspect="1" noChangeArrowheads="1"/>
          </p:cNvSpPr>
          <p:nvPr/>
        </p:nvSpPr>
        <p:spPr bwMode="auto">
          <a:xfrm>
            <a:off x="468312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" name="Rectangle 9"/>
          <p:cNvSpPr/>
          <p:nvPr/>
        </p:nvSpPr>
        <p:spPr>
          <a:xfrm>
            <a:off x="1633481" y="1832146"/>
            <a:ext cx="6708888" cy="923330"/>
          </a:xfrm>
          <a:prstGeom prst="rect">
            <a:avLst/>
          </a:prstGeom>
          <a:noFill/>
        </p:spPr>
        <p:txBody>
          <a:bodyPr wrap="none">
            <a:prstTxWarp prst="textDoubleWave1">
              <a:avLst/>
            </a:prstTxWarp>
            <a:spAutoFit/>
          </a:bodyPr>
          <a:lstStyle/>
          <a:p>
            <a:pPr>
              <a:defRPr/>
            </a:pPr>
            <a:r>
              <a:rPr lang="en-US" sz="5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TIẾT HỌC KẾT THÚC</a:t>
            </a:r>
          </a:p>
        </p:txBody>
      </p:sp>
    </p:spTree>
    <p:extLst>
      <p:ext uri="{BB962C8B-B14F-4D97-AF65-F5344CB8AC3E}">
        <p14:creationId xmlns:p14="http://schemas.microsoft.com/office/powerpoint/2010/main" xmlns="" val="10979877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852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Text Box 20"/>
          <p:cNvSpPr txBox="1">
            <a:spLocks noChangeArrowheads="1"/>
          </p:cNvSpPr>
          <p:nvPr/>
        </p:nvSpPr>
        <p:spPr bwMode="auto">
          <a:xfrm>
            <a:off x="228600" y="1124744"/>
            <a:ext cx="86868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400" dirty="0" err="1" smtClean="0">
                <a:solidFill>
                  <a:srgbClr val="0000FF"/>
                </a:solidFill>
              </a:rPr>
              <a:t>Nếu</a:t>
            </a:r>
            <a:r>
              <a:rPr lang="en-US" sz="4400" dirty="0" smtClean="0">
                <a:solidFill>
                  <a:srgbClr val="0000FF"/>
                </a:solidFill>
              </a:rPr>
              <a:t> </a:t>
            </a:r>
            <a:r>
              <a:rPr lang="en-US" sz="4400" dirty="0" err="1">
                <a:solidFill>
                  <a:srgbClr val="0000FF"/>
                </a:solidFill>
              </a:rPr>
              <a:t>viết</a:t>
            </a:r>
            <a:r>
              <a:rPr lang="en-US" sz="4400" dirty="0">
                <a:solidFill>
                  <a:srgbClr val="0000FF"/>
                </a:solidFill>
              </a:rPr>
              <a:t> </a:t>
            </a:r>
            <a:r>
              <a:rPr lang="en-US" sz="4400" dirty="0" err="1">
                <a:solidFill>
                  <a:srgbClr val="0000FF"/>
                </a:solidFill>
              </a:rPr>
              <a:t>thêm</a:t>
            </a:r>
            <a:r>
              <a:rPr lang="en-US" sz="4400" dirty="0">
                <a:solidFill>
                  <a:srgbClr val="0000FF"/>
                </a:solidFill>
              </a:rPr>
              <a:t> </a:t>
            </a:r>
            <a:r>
              <a:rPr lang="en-US" sz="4400" dirty="0" err="1">
                <a:solidFill>
                  <a:srgbClr val="0000FF"/>
                </a:solidFill>
              </a:rPr>
              <a:t>chữ</a:t>
            </a:r>
            <a:r>
              <a:rPr lang="en-US" sz="4400" dirty="0">
                <a:solidFill>
                  <a:srgbClr val="0000FF"/>
                </a:solidFill>
              </a:rPr>
              <a:t> </a:t>
            </a:r>
            <a:r>
              <a:rPr lang="en-US" sz="4400" dirty="0" err="1">
                <a:solidFill>
                  <a:srgbClr val="0000FF"/>
                </a:solidFill>
              </a:rPr>
              <a:t>số</a:t>
            </a:r>
            <a:r>
              <a:rPr lang="en-US" sz="4400" dirty="0">
                <a:solidFill>
                  <a:srgbClr val="0000FF"/>
                </a:solidFill>
              </a:rPr>
              <a:t> </a:t>
            </a:r>
            <a:r>
              <a:rPr lang="en-US" sz="4400" dirty="0">
                <a:solidFill>
                  <a:srgbClr val="FF0000"/>
                </a:solidFill>
              </a:rPr>
              <a:t>0</a:t>
            </a:r>
            <a:r>
              <a:rPr lang="en-US" sz="4400" dirty="0">
                <a:solidFill>
                  <a:srgbClr val="0000FF"/>
                </a:solidFill>
              </a:rPr>
              <a:t> </a:t>
            </a:r>
            <a:r>
              <a:rPr lang="en-US" sz="4400" dirty="0" err="1">
                <a:solidFill>
                  <a:srgbClr val="0000FF"/>
                </a:solidFill>
              </a:rPr>
              <a:t>vào</a:t>
            </a:r>
            <a:r>
              <a:rPr lang="en-US" sz="4400" dirty="0">
                <a:solidFill>
                  <a:srgbClr val="0000FF"/>
                </a:solidFill>
              </a:rPr>
              <a:t> </a:t>
            </a:r>
            <a:r>
              <a:rPr lang="en-US" sz="4400" dirty="0" err="1">
                <a:solidFill>
                  <a:srgbClr val="0000FF"/>
                </a:solidFill>
              </a:rPr>
              <a:t>bên</a:t>
            </a:r>
            <a:r>
              <a:rPr lang="en-US" sz="4400" dirty="0">
                <a:solidFill>
                  <a:srgbClr val="0000FF"/>
                </a:solidFill>
              </a:rPr>
              <a:t> </a:t>
            </a:r>
            <a:r>
              <a:rPr lang="en-US" sz="4400" dirty="0" err="1">
                <a:solidFill>
                  <a:srgbClr val="0000FF"/>
                </a:solidFill>
              </a:rPr>
              <a:t>phải</a:t>
            </a:r>
            <a:r>
              <a:rPr lang="en-US" sz="4400" dirty="0">
                <a:solidFill>
                  <a:srgbClr val="0000FF"/>
                </a:solidFill>
              </a:rPr>
              <a:t> </a:t>
            </a:r>
            <a:r>
              <a:rPr lang="en-US" sz="4400" dirty="0" err="1">
                <a:solidFill>
                  <a:srgbClr val="0000FF"/>
                </a:solidFill>
              </a:rPr>
              <a:t>phần</a:t>
            </a:r>
            <a:r>
              <a:rPr lang="en-US" sz="4400" dirty="0">
                <a:solidFill>
                  <a:srgbClr val="0000FF"/>
                </a:solidFill>
              </a:rPr>
              <a:t> </a:t>
            </a:r>
            <a:r>
              <a:rPr lang="en-US" sz="4400" dirty="0" err="1">
                <a:solidFill>
                  <a:srgbClr val="0000FF"/>
                </a:solidFill>
              </a:rPr>
              <a:t>thập</a:t>
            </a:r>
            <a:r>
              <a:rPr lang="en-US" sz="4400" dirty="0">
                <a:solidFill>
                  <a:srgbClr val="0000FF"/>
                </a:solidFill>
              </a:rPr>
              <a:t> </a:t>
            </a:r>
            <a:r>
              <a:rPr lang="en-US" sz="4400" dirty="0" err="1">
                <a:solidFill>
                  <a:srgbClr val="0000FF"/>
                </a:solidFill>
              </a:rPr>
              <a:t>phân</a:t>
            </a:r>
            <a:r>
              <a:rPr lang="en-US" sz="4400" dirty="0">
                <a:solidFill>
                  <a:srgbClr val="0000FF"/>
                </a:solidFill>
              </a:rPr>
              <a:t> </a:t>
            </a:r>
            <a:r>
              <a:rPr lang="en-US" sz="4400" dirty="0" err="1">
                <a:solidFill>
                  <a:srgbClr val="0000FF"/>
                </a:solidFill>
              </a:rPr>
              <a:t>của</a:t>
            </a:r>
            <a:r>
              <a:rPr lang="en-US" sz="4400" dirty="0">
                <a:solidFill>
                  <a:srgbClr val="0000FF"/>
                </a:solidFill>
              </a:rPr>
              <a:t> </a:t>
            </a:r>
            <a:r>
              <a:rPr lang="en-US" sz="4400" dirty="0" err="1">
                <a:solidFill>
                  <a:srgbClr val="0000FF"/>
                </a:solidFill>
              </a:rPr>
              <a:t>một</a:t>
            </a:r>
            <a:r>
              <a:rPr lang="en-US" sz="4400" dirty="0">
                <a:solidFill>
                  <a:srgbClr val="0000FF"/>
                </a:solidFill>
              </a:rPr>
              <a:t> </a:t>
            </a:r>
            <a:r>
              <a:rPr lang="en-US" sz="4400" dirty="0" err="1">
                <a:solidFill>
                  <a:srgbClr val="0000FF"/>
                </a:solidFill>
              </a:rPr>
              <a:t>số</a:t>
            </a:r>
            <a:r>
              <a:rPr lang="en-US" sz="4400" dirty="0">
                <a:solidFill>
                  <a:srgbClr val="0000FF"/>
                </a:solidFill>
              </a:rPr>
              <a:t> </a:t>
            </a:r>
            <a:r>
              <a:rPr lang="en-US" sz="4400" dirty="0" err="1">
                <a:solidFill>
                  <a:srgbClr val="0000FF"/>
                </a:solidFill>
              </a:rPr>
              <a:t>thập</a:t>
            </a:r>
            <a:r>
              <a:rPr lang="en-US" sz="4400" dirty="0">
                <a:solidFill>
                  <a:srgbClr val="0000FF"/>
                </a:solidFill>
              </a:rPr>
              <a:t> </a:t>
            </a:r>
            <a:r>
              <a:rPr lang="en-US" sz="4400" dirty="0" err="1">
                <a:solidFill>
                  <a:srgbClr val="0000FF"/>
                </a:solidFill>
              </a:rPr>
              <a:t>phân</a:t>
            </a:r>
            <a:r>
              <a:rPr lang="en-US" sz="4400" dirty="0">
                <a:solidFill>
                  <a:srgbClr val="0000FF"/>
                </a:solidFill>
              </a:rPr>
              <a:t> </a:t>
            </a:r>
            <a:r>
              <a:rPr lang="en-US" sz="4400" dirty="0" err="1">
                <a:solidFill>
                  <a:srgbClr val="0000FF"/>
                </a:solidFill>
              </a:rPr>
              <a:t>thì</a:t>
            </a:r>
            <a:r>
              <a:rPr lang="en-US" sz="4400" dirty="0">
                <a:solidFill>
                  <a:srgbClr val="0000FF"/>
                </a:solidFill>
              </a:rPr>
              <a:t> </a:t>
            </a:r>
            <a:r>
              <a:rPr lang="en-US" sz="4400" dirty="0" err="1">
                <a:solidFill>
                  <a:srgbClr val="0000FF"/>
                </a:solidFill>
              </a:rPr>
              <a:t>được</a:t>
            </a:r>
            <a:r>
              <a:rPr lang="en-US" sz="4400" dirty="0">
                <a:solidFill>
                  <a:srgbClr val="0000FF"/>
                </a:solidFill>
              </a:rPr>
              <a:t> </a:t>
            </a:r>
            <a:r>
              <a:rPr lang="en-US" sz="4400" dirty="0" err="1">
                <a:solidFill>
                  <a:srgbClr val="0000FF"/>
                </a:solidFill>
              </a:rPr>
              <a:t>một</a:t>
            </a:r>
            <a:r>
              <a:rPr lang="en-US" sz="4400" dirty="0">
                <a:solidFill>
                  <a:srgbClr val="0000FF"/>
                </a:solidFill>
              </a:rPr>
              <a:t> </a:t>
            </a:r>
            <a:r>
              <a:rPr lang="en-US" sz="4400" dirty="0" err="1">
                <a:solidFill>
                  <a:srgbClr val="0000FF"/>
                </a:solidFill>
              </a:rPr>
              <a:t>số</a:t>
            </a:r>
            <a:r>
              <a:rPr lang="en-US" sz="4400" dirty="0">
                <a:solidFill>
                  <a:srgbClr val="0000FF"/>
                </a:solidFill>
              </a:rPr>
              <a:t> </a:t>
            </a:r>
            <a:r>
              <a:rPr lang="en-US" sz="4400" dirty="0" err="1">
                <a:solidFill>
                  <a:srgbClr val="0000FF"/>
                </a:solidFill>
              </a:rPr>
              <a:t>thập</a:t>
            </a:r>
            <a:r>
              <a:rPr lang="en-US" sz="4400" dirty="0">
                <a:solidFill>
                  <a:srgbClr val="0000FF"/>
                </a:solidFill>
              </a:rPr>
              <a:t> </a:t>
            </a:r>
            <a:r>
              <a:rPr lang="en-US" sz="4400" dirty="0" err="1">
                <a:solidFill>
                  <a:srgbClr val="0000FF"/>
                </a:solidFill>
              </a:rPr>
              <a:t>phân</a:t>
            </a:r>
            <a:r>
              <a:rPr lang="en-US" sz="4400" dirty="0">
                <a:solidFill>
                  <a:srgbClr val="0000FF"/>
                </a:solidFill>
              </a:rPr>
              <a:t> </a:t>
            </a:r>
            <a:r>
              <a:rPr lang="en-US" sz="4400" dirty="0" err="1">
                <a:solidFill>
                  <a:srgbClr val="0000FF"/>
                </a:solidFill>
              </a:rPr>
              <a:t>bằng</a:t>
            </a:r>
            <a:r>
              <a:rPr lang="en-US" sz="4400" dirty="0">
                <a:solidFill>
                  <a:srgbClr val="0000FF"/>
                </a:solidFill>
              </a:rPr>
              <a:t> </a:t>
            </a:r>
            <a:r>
              <a:rPr lang="en-US" sz="4400" dirty="0" err="1">
                <a:solidFill>
                  <a:srgbClr val="0000FF"/>
                </a:solidFill>
              </a:rPr>
              <a:t>nó</a:t>
            </a:r>
            <a:r>
              <a:rPr lang="en-US" sz="4400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9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xmlns="" val="91943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5"/>
          <p:cNvSpPr txBox="1">
            <a:spLocks noChangeArrowheads="1"/>
          </p:cNvSpPr>
          <p:nvPr/>
        </p:nvSpPr>
        <p:spPr bwMode="auto">
          <a:xfrm>
            <a:off x="762000" y="1600200"/>
            <a:ext cx="77724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dirty="0" err="1">
                <a:solidFill>
                  <a:srgbClr val="0000FF"/>
                </a:solidFill>
              </a:rPr>
              <a:t>Nếu</a:t>
            </a:r>
            <a:r>
              <a:rPr lang="en-US" sz="4400" dirty="0">
                <a:solidFill>
                  <a:srgbClr val="0000FF"/>
                </a:solidFill>
              </a:rPr>
              <a:t> </a:t>
            </a:r>
            <a:r>
              <a:rPr lang="vi-VN" sz="4400" dirty="0">
                <a:solidFill>
                  <a:srgbClr val="0000FF"/>
                </a:solidFill>
              </a:rPr>
              <a:t>một </a:t>
            </a:r>
            <a:r>
              <a:rPr lang="en-US" sz="4400" dirty="0" err="1">
                <a:solidFill>
                  <a:srgbClr val="0000FF"/>
                </a:solidFill>
              </a:rPr>
              <a:t>số</a:t>
            </a:r>
            <a:r>
              <a:rPr lang="vi-VN" sz="4400" dirty="0">
                <a:solidFill>
                  <a:srgbClr val="0000FF"/>
                </a:solidFill>
              </a:rPr>
              <a:t> </a:t>
            </a:r>
            <a:r>
              <a:rPr lang="en-US" sz="4400" dirty="0" err="1">
                <a:solidFill>
                  <a:srgbClr val="0000FF"/>
                </a:solidFill>
              </a:rPr>
              <a:t>thập</a:t>
            </a:r>
            <a:r>
              <a:rPr lang="en-US" sz="4400" dirty="0">
                <a:solidFill>
                  <a:srgbClr val="0000FF"/>
                </a:solidFill>
              </a:rPr>
              <a:t> </a:t>
            </a:r>
            <a:r>
              <a:rPr lang="en-US" sz="4400" dirty="0" err="1">
                <a:solidFill>
                  <a:srgbClr val="0000FF"/>
                </a:solidFill>
              </a:rPr>
              <a:t>phân</a:t>
            </a:r>
            <a:r>
              <a:rPr lang="vi-VN" sz="4400" dirty="0">
                <a:solidFill>
                  <a:srgbClr val="0000FF"/>
                </a:solidFill>
              </a:rPr>
              <a:t> có chữ số </a:t>
            </a:r>
            <a:r>
              <a:rPr lang="vi-VN" sz="4400" dirty="0">
                <a:solidFill>
                  <a:srgbClr val="FF0000"/>
                </a:solidFill>
              </a:rPr>
              <a:t>0</a:t>
            </a:r>
            <a:r>
              <a:rPr lang="vi-VN" sz="4400" dirty="0">
                <a:solidFill>
                  <a:srgbClr val="0000FF"/>
                </a:solidFill>
              </a:rPr>
              <a:t> ở tận cùng bên phải</a:t>
            </a:r>
            <a:r>
              <a:rPr lang="en-US" sz="4400" dirty="0">
                <a:solidFill>
                  <a:srgbClr val="0000FF"/>
                </a:solidFill>
              </a:rPr>
              <a:t> </a:t>
            </a:r>
            <a:r>
              <a:rPr lang="vi-VN" sz="4400" dirty="0">
                <a:solidFill>
                  <a:srgbClr val="0000FF"/>
                </a:solidFill>
              </a:rPr>
              <a:t>phần</a:t>
            </a:r>
            <a:r>
              <a:rPr lang="en-US" sz="4400" dirty="0">
                <a:solidFill>
                  <a:srgbClr val="0000FF"/>
                </a:solidFill>
              </a:rPr>
              <a:t> </a:t>
            </a:r>
            <a:r>
              <a:rPr lang="en-US" sz="4400" dirty="0" err="1">
                <a:solidFill>
                  <a:srgbClr val="0000FF"/>
                </a:solidFill>
              </a:rPr>
              <a:t>thập</a:t>
            </a:r>
            <a:r>
              <a:rPr lang="en-US" sz="4400" dirty="0">
                <a:solidFill>
                  <a:srgbClr val="0000FF"/>
                </a:solidFill>
              </a:rPr>
              <a:t> </a:t>
            </a:r>
            <a:r>
              <a:rPr lang="en-US" sz="4400" dirty="0" err="1">
                <a:solidFill>
                  <a:srgbClr val="0000FF"/>
                </a:solidFill>
              </a:rPr>
              <a:t>phân</a:t>
            </a:r>
            <a:r>
              <a:rPr lang="en-US" sz="4400" dirty="0">
                <a:solidFill>
                  <a:srgbClr val="0000FF"/>
                </a:solidFill>
              </a:rPr>
              <a:t> </a:t>
            </a:r>
            <a:r>
              <a:rPr lang="en-US" sz="4400" dirty="0" err="1">
                <a:solidFill>
                  <a:srgbClr val="0000FF"/>
                </a:solidFill>
              </a:rPr>
              <a:t>thì</a:t>
            </a:r>
            <a:r>
              <a:rPr lang="vi-VN" sz="4400" dirty="0">
                <a:solidFill>
                  <a:srgbClr val="0000FF"/>
                </a:solidFill>
              </a:rPr>
              <a:t> khi bỏ chữ số </a:t>
            </a:r>
            <a:r>
              <a:rPr lang="vi-VN" sz="4400" dirty="0">
                <a:solidFill>
                  <a:srgbClr val="FF0000"/>
                </a:solidFill>
              </a:rPr>
              <a:t>0 </a:t>
            </a:r>
            <a:r>
              <a:rPr lang="vi-VN" sz="4400" dirty="0">
                <a:solidFill>
                  <a:srgbClr val="0000FF"/>
                </a:solidFill>
              </a:rPr>
              <a:t> đó đi, ta được một số thập phân bằng nó.</a:t>
            </a:r>
            <a:endParaRPr lang="en-US" sz="4400" dirty="0"/>
          </a:p>
        </p:txBody>
      </p:sp>
      <p:sp>
        <p:nvSpPr>
          <p:cNvPr id="22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xmlns="" val="22762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29"/>
          <p:cNvSpPr txBox="1">
            <a:spLocks noChangeArrowheads="1"/>
          </p:cNvSpPr>
          <p:nvPr/>
        </p:nvSpPr>
        <p:spPr bwMode="auto">
          <a:xfrm>
            <a:off x="762000" y="685800"/>
            <a:ext cx="7543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800" u="sng" dirty="0" err="1"/>
              <a:t>Bài</a:t>
            </a:r>
            <a:r>
              <a:rPr lang="en-US" sz="2800" u="sng" dirty="0"/>
              <a:t> 1</a:t>
            </a:r>
            <a:r>
              <a:rPr lang="en-US" sz="2800" dirty="0"/>
              <a:t>: </a:t>
            </a:r>
            <a:r>
              <a:rPr lang="en-US" sz="2800" dirty="0" err="1"/>
              <a:t>Bỏ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0 ở </a:t>
            </a:r>
            <a:r>
              <a:rPr lang="en-US" sz="2800" dirty="0" err="1"/>
              <a:t>tận</a:t>
            </a:r>
            <a:r>
              <a:rPr lang="en-US" sz="2800" dirty="0"/>
              <a:t> </a:t>
            </a:r>
            <a:r>
              <a:rPr lang="en-US" sz="2800" dirty="0" err="1"/>
              <a:t>cùng</a:t>
            </a:r>
            <a:r>
              <a:rPr lang="en-US" sz="2800" dirty="0"/>
              <a:t> </a:t>
            </a:r>
            <a:r>
              <a:rPr lang="en-US" sz="2800" dirty="0" err="1"/>
              <a:t>bên</a:t>
            </a:r>
            <a:r>
              <a:rPr lang="en-US" sz="2800" dirty="0"/>
              <a:t> </a:t>
            </a:r>
            <a:r>
              <a:rPr lang="en-US" sz="2800" dirty="0" err="1"/>
              <a:t>phải</a:t>
            </a:r>
            <a:r>
              <a:rPr lang="en-US" sz="2800" dirty="0"/>
              <a:t> </a:t>
            </a:r>
            <a:r>
              <a:rPr lang="en-US" sz="2800" dirty="0" err="1"/>
              <a:t>phần</a:t>
            </a:r>
            <a:r>
              <a:rPr lang="en-US" sz="2800" dirty="0"/>
              <a:t> </a:t>
            </a:r>
            <a:r>
              <a:rPr lang="en-US" sz="2800" dirty="0" err="1"/>
              <a:t>thập</a:t>
            </a:r>
            <a:r>
              <a:rPr lang="vi-VN" sz="2800" dirty="0"/>
              <a:t> phân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thập</a:t>
            </a:r>
            <a:r>
              <a:rPr lang="en-US" sz="2800" dirty="0"/>
              <a:t> </a:t>
            </a:r>
            <a:r>
              <a:rPr lang="en-US" sz="2800" dirty="0" err="1"/>
              <a:t>phân</a:t>
            </a:r>
            <a:r>
              <a:rPr lang="en-US" sz="2800" dirty="0"/>
              <a:t> </a:t>
            </a:r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dạng</a:t>
            </a:r>
            <a:r>
              <a:rPr lang="en-US" sz="2800" dirty="0"/>
              <a:t> </a:t>
            </a:r>
            <a:r>
              <a:rPr lang="en-US" sz="2800" dirty="0" err="1"/>
              <a:t>gọn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.</a:t>
            </a:r>
            <a:r>
              <a:rPr lang="en-US" sz="2400" dirty="0">
                <a:solidFill>
                  <a:srgbClr val="0000FF"/>
                </a:solidFill>
                <a:latin typeface="Arial" charset="0"/>
              </a:rPr>
              <a:t>           </a:t>
            </a: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457200" y="2286000"/>
            <a:ext cx="762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/>
              <a:t>  a)</a:t>
            </a:r>
            <a:r>
              <a:rPr lang="en-US" sz="2800">
                <a:solidFill>
                  <a:srgbClr val="FF3300"/>
                </a:solidFill>
              </a:rPr>
              <a:t> </a:t>
            </a:r>
            <a:endParaRPr lang="en-US" sz="2800" u="sng">
              <a:solidFill>
                <a:srgbClr val="000000"/>
              </a:solidFill>
            </a:endParaRP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1219200" y="2286000"/>
            <a:ext cx="1905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latin typeface="Arial" charset="0"/>
              </a:rPr>
              <a:t>7,80 = </a:t>
            </a:r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4533900" y="2312987"/>
            <a:ext cx="2133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latin typeface="Arial" charset="0"/>
              </a:rPr>
              <a:t>64,9000 = </a:t>
            </a:r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2288580" y="2969418"/>
            <a:ext cx="2133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latin typeface="Arial" charset="0"/>
              </a:rPr>
              <a:t>3,0400 = </a:t>
            </a:r>
          </a:p>
        </p:txBody>
      </p:sp>
      <p:sp>
        <p:nvSpPr>
          <p:cNvPr id="26" name="Text Box 19"/>
          <p:cNvSpPr txBox="1">
            <a:spLocks noChangeArrowheads="1"/>
          </p:cNvSpPr>
          <p:nvPr/>
        </p:nvSpPr>
        <p:spPr bwMode="auto">
          <a:xfrm>
            <a:off x="2590800" y="2286000"/>
            <a:ext cx="83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Arial" charset="0"/>
              </a:rPr>
              <a:t>7,8</a:t>
            </a:r>
            <a:r>
              <a:rPr lang="en-US" sz="2800" b="1">
                <a:latin typeface="Arial" charset="0"/>
              </a:rPr>
              <a:t> </a:t>
            </a:r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6172200" y="2286000"/>
            <a:ext cx="106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64,9</a:t>
            </a:r>
            <a:r>
              <a:rPr lang="en-US" sz="2800" b="1" dirty="0">
                <a:latin typeface="Arial" charset="0"/>
              </a:rPr>
              <a:t> </a:t>
            </a:r>
          </a:p>
        </p:txBody>
      </p:sp>
      <p:sp>
        <p:nvSpPr>
          <p:cNvPr id="28" name="Text Box 19"/>
          <p:cNvSpPr txBox="1">
            <a:spLocks noChangeArrowheads="1"/>
          </p:cNvSpPr>
          <p:nvPr/>
        </p:nvSpPr>
        <p:spPr bwMode="auto">
          <a:xfrm>
            <a:off x="4038600" y="2939257"/>
            <a:ext cx="106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3,04</a:t>
            </a:r>
            <a:r>
              <a:rPr lang="en-US" sz="2800" b="1" dirty="0">
                <a:latin typeface="Arial" charset="0"/>
              </a:rPr>
              <a:t> </a:t>
            </a:r>
          </a:p>
        </p:txBody>
      </p:sp>
      <p:sp>
        <p:nvSpPr>
          <p:cNvPr id="29" name="Text Box 19"/>
          <p:cNvSpPr txBox="1">
            <a:spLocks noChangeArrowheads="1"/>
          </p:cNvSpPr>
          <p:nvPr/>
        </p:nvSpPr>
        <p:spPr bwMode="auto">
          <a:xfrm>
            <a:off x="1143000" y="3886200"/>
            <a:ext cx="2133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latin typeface="Arial" charset="0"/>
              </a:rPr>
              <a:t>2001,300 = </a:t>
            </a:r>
          </a:p>
        </p:txBody>
      </p:sp>
      <p:sp>
        <p:nvSpPr>
          <p:cNvPr id="30" name="Text Box 19"/>
          <p:cNvSpPr txBox="1">
            <a:spLocks noChangeArrowheads="1"/>
          </p:cNvSpPr>
          <p:nvPr/>
        </p:nvSpPr>
        <p:spPr bwMode="auto">
          <a:xfrm>
            <a:off x="4495800" y="3895725"/>
            <a:ext cx="2133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latin typeface="Arial" charset="0"/>
              </a:rPr>
              <a:t>35,020 = </a:t>
            </a:r>
          </a:p>
        </p:txBody>
      </p:sp>
      <p:sp>
        <p:nvSpPr>
          <p:cNvPr id="31" name="Text Box 19"/>
          <p:cNvSpPr txBox="1">
            <a:spLocks noChangeArrowheads="1"/>
          </p:cNvSpPr>
          <p:nvPr/>
        </p:nvSpPr>
        <p:spPr bwMode="auto">
          <a:xfrm>
            <a:off x="1943100" y="4789488"/>
            <a:ext cx="2133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latin typeface="Arial" charset="0"/>
              </a:rPr>
              <a:t>100,0100 = </a:t>
            </a:r>
          </a:p>
        </p:txBody>
      </p:sp>
      <p:sp>
        <p:nvSpPr>
          <p:cNvPr id="32" name="Text Box 19"/>
          <p:cNvSpPr txBox="1">
            <a:spLocks noChangeArrowheads="1"/>
          </p:cNvSpPr>
          <p:nvPr/>
        </p:nvSpPr>
        <p:spPr bwMode="auto">
          <a:xfrm>
            <a:off x="3124200" y="3886200"/>
            <a:ext cx="1447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Arial" charset="0"/>
              </a:rPr>
              <a:t>2001,3</a:t>
            </a:r>
          </a:p>
        </p:txBody>
      </p:sp>
      <p:sp>
        <p:nvSpPr>
          <p:cNvPr id="33" name="Text Box 19"/>
          <p:cNvSpPr txBox="1">
            <a:spLocks noChangeArrowheads="1"/>
          </p:cNvSpPr>
          <p:nvPr/>
        </p:nvSpPr>
        <p:spPr bwMode="auto">
          <a:xfrm>
            <a:off x="6019800" y="3886200"/>
            <a:ext cx="137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Arial" charset="0"/>
              </a:rPr>
              <a:t>35,02</a:t>
            </a:r>
            <a:r>
              <a:rPr lang="en-US" sz="2800" b="1">
                <a:latin typeface="Arial" charset="0"/>
              </a:rPr>
              <a:t> </a:t>
            </a:r>
          </a:p>
        </p:txBody>
      </p:sp>
      <p:sp>
        <p:nvSpPr>
          <p:cNvPr id="34" name="Text Box 19"/>
          <p:cNvSpPr txBox="1">
            <a:spLocks noChangeArrowheads="1"/>
          </p:cNvSpPr>
          <p:nvPr/>
        </p:nvSpPr>
        <p:spPr bwMode="auto">
          <a:xfrm>
            <a:off x="3886200" y="4800600"/>
            <a:ext cx="137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100,01</a:t>
            </a:r>
            <a:r>
              <a:rPr lang="en-US" sz="2800" b="1" dirty="0">
                <a:latin typeface="Arial" charset="0"/>
              </a:rPr>
              <a:t> </a:t>
            </a:r>
          </a:p>
        </p:txBody>
      </p:sp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457200" y="3886200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/>
              <a:t>  b)</a:t>
            </a:r>
            <a:r>
              <a:rPr lang="en-US" sz="2800">
                <a:solidFill>
                  <a:srgbClr val="FF3300"/>
                </a:solidFill>
              </a:rPr>
              <a:t> </a:t>
            </a:r>
            <a:endParaRPr lang="en-US" sz="2800" u="sng">
              <a:solidFill>
                <a:srgbClr val="000000"/>
              </a:solidFill>
            </a:endParaRPr>
          </a:p>
        </p:txBody>
      </p:sp>
      <p:sp>
        <p:nvSpPr>
          <p:cNvPr id="25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xmlns="" val="160714294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  <p:bldP spid="23" grpId="0"/>
      <p:bldP spid="24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152400" y="3276600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/>
              <a:t>  a)</a:t>
            </a:r>
            <a:r>
              <a:rPr lang="en-US" sz="2800">
                <a:solidFill>
                  <a:srgbClr val="FF3300"/>
                </a:solidFill>
              </a:rPr>
              <a:t> </a:t>
            </a:r>
            <a:endParaRPr lang="en-US" sz="2800" u="sng">
              <a:solidFill>
                <a:srgbClr val="000000"/>
              </a:solidFill>
            </a:endParaRP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838200" y="3352800"/>
            <a:ext cx="1905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latin typeface="Arial" charset="0"/>
              </a:rPr>
              <a:t>5,612 = </a:t>
            </a:r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3429000" y="3352800"/>
            <a:ext cx="129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latin typeface="Arial" charset="0"/>
              </a:rPr>
              <a:t>17,2 = </a:t>
            </a:r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5943600" y="3352800"/>
            <a:ext cx="2133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latin typeface="Arial" charset="0"/>
              </a:rPr>
              <a:t>480,59 = </a:t>
            </a:r>
          </a:p>
        </p:txBody>
      </p:sp>
      <p:sp>
        <p:nvSpPr>
          <p:cNvPr id="26" name="Text Box 19"/>
          <p:cNvSpPr txBox="1">
            <a:spLocks noChangeArrowheads="1"/>
          </p:cNvSpPr>
          <p:nvPr/>
        </p:nvSpPr>
        <p:spPr bwMode="auto">
          <a:xfrm>
            <a:off x="2362200" y="3352800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5,612</a:t>
            </a:r>
            <a:r>
              <a:rPr lang="en-US" sz="2800" b="1" dirty="0">
                <a:latin typeface="Arial" charset="0"/>
              </a:rPr>
              <a:t> </a:t>
            </a:r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4572000" y="3352800"/>
            <a:ext cx="129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Arial" charset="0"/>
              </a:rPr>
              <a:t>17,200</a:t>
            </a:r>
            <a:r>
              <a:rPr lang="en-US" sz="2800" b="1">
                <a:latin typeface="Arial" charset="0"/>
              </a:rPr>
              <a:t> </a:t>
            </a:r>
          </a:p>
        </p:txBody>
      </p:sp>
      <p:sp>
        <p:nvSpPr>
          <p:cNvPr id="28" name="Text Box 19"/>
          <p:cNvSpPr txBox="1">
            <a:spLocks noChangeArrowheads="1"/>
          </p:cNvSpPr>
          <p:nvPr/>
        </p:nvSpPr>
        <p:spPr bwMode="auto">
          <a:xfrm>
            <a:off x="7391400" y="3362325"/>
            <a:ext cx="152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Arial" charset="0"/>
              </a:rPr>
              <a:t>480,590</a:t>
            </a:r>
            <a:r>
              <a:rPr lang="en-US" sz="2800" b="1">
                <a:latin typeface="Arial" charset="0"/>
              </a:rPr>
              <a:t> </a:t>
            </a:r>
          </a:p>
        </p:txBody>
      </p:sp>
      <p:sp>
        <p:nvSpPr>
          <p:cNvPr id="36" name="Text Box 42"/>
          <p:cNvSpPr txBox="1">
            <a:spLocks noChangeArrowheads="1"/>
          </p:cNvSpPr>
          <p:nvPr/>
        </p:nvSpPr>
        <p:spPr bwMode="auto">
          <a:xfrm>
            <a:off x="457200" y="1219200"/>
            <a:ext cx="81534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800" u="sng" dirty="0" err="1"/>
              <a:t>Bài</a:t>
            </a:r>
            <a:r>
              <a:rPr lang="en-US" sz="2800" u="sng" dirty="0"/>
              <a:t> 2</a:t>
            </a:r>
            <a:r>
              <a:rPr lang="en-US" sz="2800" dirty="0"/>
              <a:t>:Viết </a:t>
            </a:r>
            <a:r>
              <a:rPr lang="en-US" sz="2800" dirty="0" err="1"/>
              <a:t>thêm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0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bên</a:t>
            </a:r>
            <a:r>
              <a:rPr lang="en-US" sz="2800" dirty="0"/>
              <a:t> </a:t>
            </a:r>
            <a:r>
              <a:rPr lang="en-US" sz="2800" dirty="0" err="1"/>
              <a:t>phải</a:t>
            </a:r>
            <a:r>
              <a:rPr lang="en-US" sz="2800" dirty="0"/>
              <a:t> </a:t>
            </a:r>
            <a:r>
              <a:rPr lang="en-US" sz="2800" dirty="0" err="1"/>
              <a:t>phần</a:t>
            </a:r>
            <a:r>
              <a:rPr lang="en-US" sz="2800" dirty="0"/>
              <a:t> </a:t>
            </a:r>
            <a:r>
              <a:rPr lang="en-US" sz="2800" dirty="0" err="1"/>
              <a:t>thập</a:t>
            </a:r>
            <a:r>
              <a:rPr lang="en-US" sz="2800" dirty="0"/>
              <a:t> </a:t>
            </a:r>
            <a:r>
              <a:rPr lang="en-US" sz="2800" dirty="0" err="1"/>
              <a:t>phân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thập</a:t>
            </a:r>
            <a:r>
              <a:rPr lang="en-US" sz="2800" dirty="0"/>
              <a:t> </a:t>
            </a:r>
            <a:r>
              <a:rPr lang="en-US" sz="2800" dirty="0" err="1"/>
              <a:t>phân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phần</a:t>
            </a:r>
            <a:r>
              <a:rPr lang="en-US" sz="2800" dirty="0"/>
              <a:t> </a:t>
            </a:r>
            <a:r>
              <a:rPr lang="en-US" sz="2800" dirty="0" err="1"/>
              <a:t>thập</a:t>
            </a:r>
            <a:r>
              <a:rPr lang="en-US" sz="2800" dirty="0"/>
              <a:t> </a:t>
            </a:r>
            <a:r>
              <a:rPr lang="en-US" sz="2800" dirty="0" err="1"/>
              <a:t>phân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chúng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nhau</a:t>
            </a:r>
            <a:r>
              <a:rPr lang="en-US" sz="2800" dirty="0"/>
              <a:t> (</a:t>
            </a:r>
            <a:r>
              <a:rPr lang="en-US" sz="2800" dirty="0" err="1"/>
              <a:t>đều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ba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)</a:t>
            </a:r>
            <a:endParaRPr lang="en-US" sz="2000" dirty="0"/>
          </a:p>
        </p:txBody>
      </p:sp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76200" y="4191000"/>
            <a:ext cx="91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/>
              <a:t>   b)</a:t>
            </a:r>
            <a:r>
              <a:rPr lang="en-US" sz="2800">
                <a:solidFill>
                  <a:srgbClr val="FF3300"/>
                </a:solidFill>
              </a:rPr>
              <a:t> </a:t>
            </a:r>
            <a:endParaRPr lang="en-US" sz="2800" u="sng">
              <a:solidFill>
                <a:srgbClr val="000000"/>
              </a:solidFill>
            </a:endParaRPr>
          </a:p>
        </p:txBody>
      </p:sp>
      <p:sp>
        <p:nvSpPr>
          <p:cNvPr id="38" name="Text Box 19"/>
          <p:cNvSpPr txBox="1">
            <a:spLocks noChangeArrowheads="1"/>
          </p:cNvSpPr>
          <p:nvPr/>
        </p:nvSpPr>
        <p:spPr bwMode="auto">
          <a:xfrm>
            <a:off x="838200" y="4191000"/>
            <a:ext cx="190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latin typeface="Arial" charset="0"/>
              </a:rPr>
              <a:t>24,5 = </a:t>
            </a:r>
          </a:p>
        </p:txBody>
      </p:sp>
      <p:sp>
        <p:nvSpPr>
          <p:cNvPr id="39" name="Text Box 19"/>
          <p:cNvSpPr txBox="1">
            <a:spLocks noChangeArrowheads="1"/>
          </p:cNvSpPr>
          <p:nvPr/>
        </p:nvSpPr>
        <p:spPr bwMode="auto">
          <a:xfrm>
            <a:off x="3429000" y="4114800"/>
            <a:ext cx="1752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latin typeface="Arial" charset="0"/>
              </a:rPr>
              <a:t>80,01 = </a:t>
            </a:r>
          </a:p>
        </p:txBody>
      </p:sp>
      <p:sp>
        <p:nvSpPr>
          <p:cNvPr id="40" name="Text Box 19"/>
          <p:cNvSpPr txBox="1">
            <a:spLocks noChangeArrowheads="1"/>
          </p:cNvSpPr>
          <p:nvPr/>
        </p:nvSpPr>
        <p:spPr bwMode="auto">
          <a:xfrm>
            <a:off x="6019800" y="4124325"/>
            <a:ext cx="1676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latin typeface="Arial" charset="0"/>
              </a:rPr>
              <a:t>14,678 = </a:t>
            </a:r>
          </a:p>
        </p:txBody>
      </p:sp>
      <p:sp>
        <p:nvSpPr>
          <p:cNvPr id="9230" name="Text Box 19"/>
          <p:cNvSpPr txBox="1">
            <a:spLocks noChangeArrowheads="1"/>
          </p:cNvSpPr>
          <p:nvPr/>
        </p:nvSpPr>
        <p:spPr bwMode="auto">
          <a:xfrm>
            <a:off x="2819400" y="6334125"/>
            <a:ext cx="83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Arial" charset="0"/>
              </a:rPr>
              <a:t> </a:t>
            </a:r>
          </a:p>
        </p:txBody>
      </p:sp>
      <p:sp>
        <p:nvSpPr>
          <p:cNvPr id="42" name="Text Box 19"/>
          <p:cNvSpPr txBox="1">
            <a:spLocks noChangeArrowheads="1"/>
          </p:cNvSpPr>
          <p:nvPr/>
        </p:nvSpPr>
        <p:spPr bwMode="auto">
          <a:xfrm>
            <a:off x="4800600" y="4114800"/>
            <a:ext cx="1447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Arial" charset="0"/>
              </a:rPr>
              <a:t>80,010</a:t>
            </a:r>
            <a:r>
              <a:rPr lang="en-US" sz="2800" b="1">
                <a:latin typeface="Arial" charset="0"/>
              </a:rPr>
              <a:t> </a:t>
            </a:r>
          </a:p>
        </p:txBody>
      </p:sp>
      <p:sp>
        <p:nvSpPr>
          <p:cNvPr id="43" name="Text Box 19"/>
          <p:cNvSpPr txBox="1">
            <a:spLocks noChangeArrowheads="1"/>
          </p:cNvSpPr>
          <p:nvPr/>
        </p:nvSpPr>
        <p:spPr bwMode="auto">
          <a:xfrm>
            <a:off x="2057400" y="4114800"/>
            <a:ext cx="129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Arial" charset="0"/>
              </a:rPr>
              <a:t>24,500</a:t>
            </a:r>
          </a:p>
        </p:txBody>
      </p:sp>
      <p:sp>
        <p:nvSpPr>
          <p:cNvPr id="44" name="Text Box 19"/>
          <p:cNvSpPr txBox="1">
            <a:spLocks noChangeArrowheads="1"/>
          </p:cNvSpPr>
          <p:nvPr/>
        </p:nvSpPr>
        <p:spPr bwMode="auto">
          <a:xfrm>
            <a:off x="7467600" y="4114800"/>
            <a:ext cx="1447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Arial" charset="0"/>
              </a:rPr>
              <a:t>14,678</a:t>
            </a:r>
            <a:r>
              <a:rPr lang="en-US" sz="2800" b="1">
                <a:latin typeface="Arial" charset="0"/>
              </a:rPr>
              <a:t> </a:t>
            </a:r>
          </a:p>
        </p:txBody>
      </p:sp>
      <p:sp>
        <p:nvSpPr>
          <p:cNvPr id="19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xmlns="" val="203621919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6" grpId="0"/>
      <p:bldP spid="27" grpId="0"/>
      <p:bldP spid="28" grpId="0"/>
      <p:bldP spid="36" grpId="0"/>
      <p:bldP spid="37" grpId="0"/>
      <p:bldP spid="38" grpId="0"/>
      <p:bldP spid="39" grpId="0"/>
      <p:bldP spid="40" grpId="0"/>
      <p:bldP spid="42" grpId="0"/>
      <p:bldP spid="43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9077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8"/>
          <p:cNvSpPr txBox="1">
            <a:spLocks noChangeArrowheads="1"/>
          </p:cNvSpPr>
          <p:nvPr/>
        </p:nvSpPr>
        <p:spPr bwMode="auto">
          <a:xfrm>
            <a:off x="127000" y="152400"/>
            <a:ext cx="8440738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/>
            <a:r>
              <a:rPr lang="en-US" altLang="en-US" sz="2400">
                <a:solidFill>
                  <a:srgbClr val="FF3300"/>
                </a:solidFill>
                <a:latin typeface=".VnArial" panose="020B7200000000000000" pitchFamily="34" charset="0"/>
              </a:rPr>
              <a:t> </a:t>
            </a:r>
            <a:r>
              <a:rPr lang="en-US" altLang="en-US" sz="3200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Khi viết số thập phân </a:t>
            </a:r>
            <a:r>
              <a:rPr lang="en-US" altLang="en-US" sz="32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0,100</a:t>
            </a:r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dưới dạng </a:t>
            </a:r>
            <a:r>
              <a:rPr lang="en-US" altLang="en-US" sz="32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số thập phân</a:t>
            </a:r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1267" name="Object 19"/>
          <p:cNvGraphicFramePr>
            <a:graphicFrameLocks noChangeAspect="1"/>
          </p:cNvGraphicFramePr>
          <p:nvPr/>
        </p:nvGraphicFramePr>
        <p:xfrm>
          <a:off x="2884488" y="1447800"/>
          <a:ext cx="2212975" cy="1333500"/>
        </p:xfrm>
        <a:graphic>
          <a:graphicData uri="http://schemas.openxmlformats.org/presentationml/2006/ole">
            <p:oleObj spid="_x0000_s2083" name="Equation" r:id="rId3" imgW="752400" imgH="327240" progId="Equation.3">
              <p:embed/>
            </p:oleObj>
          </a:graphicData>
        </a:graphic>
      </p:graphicFrame>
      <p:sp>
        <p:nvSpPr>
          <p:cNvPr id="11268" name="Text Box 20"/>
          <p:cNvSpPr txBox="1">
            <a:spLocks noChangeArrowheads="1"/>
          </p:cNvSpPr>
          <p:nvPr/>
        </p:nvSpPr>
        <p:spPr bwMode="auto">
          <a:xfrm>
            <a:off x="-33338" y="1774825"/>
            <a:ext cx="288448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/>
            <a:r>
              <a:rPr lang="en-US" altLang="en-US" sz="2400">
                <a:solidFill>
                  <a:srgbClr val="FF3300"/>
                </a:solidFill>
                <a:latin typeface=".VnArial" panose="020B7200000000000000" pitchFamily="34" charset="0"/>
              </a:rPr>
              <a:t>  </a:t>
            </a:r>
            <a:r>
              <a:rPr lang="en-US" altLang="en-US" sz="32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Lan viết :</a:t>
            </a:r>
          </a:p>
        </p:txBody>
      </p:sp>
      <p:graphicFrame>
        <p:nvGraphicFramePr>
          <p:cNvPr id="11269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21459830"/>
              </p:ext>
            </p:extLst>
          </p:nvPr>
        </p:nvGraphicFramePr>
        <p:xfrm>
          <a:off x="2738389" y="2952640"/>
          <a:ext cx="2287587" cy="1301750"/>
        </p:xfrm>
        <a:graphic>
          <a:graphicData uri="http://schemas.openxmlformats.org/presentationml/2006/ole">
            <p:oleObj spid="_x0000_s2084" name="Equation" r:id="rId4" imgW="680040" imgH="327240" progId="Equation.3">
              <p:embed/>
            </p:oleObj>
          </a:graphicData>
        </a:graphic>
      </p:graphicFrame>
      <p:graphicFrame>
        <p:nvGraphicFramePr>
          <p:cNvPr id="11270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95182617"/>
              </p:ext>
            </p:extLst>
          </p:nvPr>
        </p:nvGraphicFramePr>
        <p:xfrm>
          <a:off x="2755901" y="4525168"/>
          <a:ext cx="2590800" cy="1295400"/>
        </p:xfrm>
        <a:graphic>
          <a:graphicData uri="http://schemas.openxmlformats.org/presentationml/2006/ole">
            <p:oleObj spid="_x0000_s2085" name="Equation" r:id="rId5" imgW="680040" imgH="327240" progId="Equation.3">
              <p:embed/>
            </p:oleObj>
          </a:graphicData>
        </a:graphic>
      </p:graphicFrame>
      <p:sp>
        <p:nvSpPr>
          <p:cNvPr id="11271" name="Text Box 23"/>
          <p:cNvSpPr txBox="1">
            <a:spLocks noChangeArrowheads="1"/>
          </p:cNvSpPr>
          <p:nvPr/>
        </p:nvSpPr>
        <p:spPr bwMode="auto">
          <a:xfrm>
            <a:off x="4515" y="3250405"/>
            <a:ext cx="2884488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/>
            <a:r>
              <a:rPr lang="en-US" altLang="en-US" sz="2400" dirty="0">
                <a:solidFill>
                  <a:srgbClr val="FF3300"/>
                </a:solidFill>
                <a:latin typeface=".VnArial" panose="020B7200000000000000" pitchFamily="34" charset="0"/>
              </a:rPr>
              <a:t>  </a:t>
            </a:r>
            <a:r>
              <a:rPr lang="en-US" altLang="en-US" sz="3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alt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endParaRPr lang="en-US" altLang="en-US" sz="24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2" name="Text Box 24"/>
          <p:cNvSpPr txBox="1">
            <a:spLocks noChangeArrowheads="1"/>
          </p:cNvSpPr>
          <p:nvPr/>
        </p:nvSpPr>
        <p:spPr bwMode="auto">
          <a:xfrm>
            <a:off x="77788" y="4794469"/>
            <a:ext cx="361265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/>
            <a:r>
              <a:rPr lang="en-US" altLang="en-US" sz="32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2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alt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1273" name="AutoShape 28"/>
          <p:cNvSpPr>
            <a:spLocks noChangeArrowheads="1"/>
          </p:cNvSpPr>
          <p:nvPr/>
        </p:nvSpPr>
        <p:spPr bwMode="auto">
          <a:xfrm>
            <a:off x="5170488" y="1230313"/>
            <a:ext cx="3586162" cy="1360487"/>
          </a:xfrm>
          <a:prstGeom prst="cloudCallout">
            <a:avLst>
              <a:gd name="adj1" fmla="val -13806"/>
              <a:gd name="adj2" fmla="val 13638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 hay sai</a:t>
            </a:r>
          </a:p>
        </p:txBody>
      </p:sp>
      <p:sp>
        <p:nvSpPr>
          <p:cNvPr id="11274" name="AutoShape 29"/>
          <p:cNvSpPr>
            <a:spLocks noChangeArrowheads="1"/>
          </p:cNvSpPr>
          <p:nvPr/>
        </p:nvSpPr>
        <p:spPr bwMode="auto">
          <a:xfrm>
            <a:off x="5064125" y="3048000"/>
            <a:ext cx="3727450" cy="1524000"/>
          </a:xfrm>
          <a:prstGeom prst="cloudCallout">
            <a:avLst>
              <a:gd name="adj1" fmla="val 3065"/>
              <a:gd name="adj2" fmla="val 18306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 hay sai</a:t>
            </a:r>
          </a:p>
          <a:p>
            <a:pPr eaLnBrk="1" hangingPunct="1"/>
            <a:endParaRPr lang="en-US" altLang="en-US" sz="2400">
              <a:solidFill>
                <a:srgbClr val="0000FF"/>
              </a:solidFill>
              <a:latin typeface=".VnArial" panose="020B7200000000000000" pitchFamily="34" charset="0"/>
            </a:endParaRPr>
          </a:p>
        </p:txBody>
      </p:sp>
      <p:sp>
        <p:nvSpPr>
          <p:cNvPr id="11275" name="AutoShape 30"/>
          <p:cNvSpPr>
            <a:spLocks noChangeArrowheads="1"/>
          </p:cNvSpPr>
          <p:nvPr/>
        </p:nvSpPr>
        <p:spPr bwMode="auto">
          <a:xfrm>
            <a:off x="5324475" y="4819650"/>
            <a:ext cx="3376613" cy="1428750"/>
          </a:xfrm>
          <a:prstGeom prst="cloudCallout">
            <a:avLst>
              <a:gd name="adj1" fmla="val -2083"/>
              <a:gd name="adj2" fmla="val -2696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 hay sai</a:t>
            </a:r>
          </a:p>
          <a:p>
            <a:pPr eaLnBrk="1" hangingPunct="1"/>
            <a:endParaRPr lang="en-US" altLang="en-US" sz="2400">
              <a:solidFill>
                <a:srgbClr val="0000FF"/>
              </a:solidFill>
              <a:latin typeface=".VnArial" panose="020B7200000000000000" pitchFamily="34" charset="0"/>
            </a:endParaRPr>
          </a:p>
        </p:txBody>
      </p:sp>
      <p:pic>
        <p:nvPicPr>
          <p:cNvPr id="77858" name="Picture 34" descr="QUANIMA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4975" y="3173413"/>
            <a:ext cx="936625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59" name="Picture 35" descr="QUANIMA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43900" y="1431925"/>
            <a:ext cx="6477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60" name="Picture 36" descr="QUANIMA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64525" y="4819650"/>
            <a:ext cx="649288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66" name="Text Box 42"/>
          <p:cNvSpPr txBox="1">
            <a:spLocks noChangeArrowheads="1"/>
          </p:cNvSpPr>
          <p:nvPr/>
        </p:nvSpPr>
        <p:spPr bwMode="auto">
          <a:xfrm>
            <a:off x="8264525" y="1339850"/>
            <a:ext cx="7270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77867" name="Text Box 43"/>
          <p:cNvSpPr txBox="1">
            <a:spLocks noChangeArrowheads="1"/>
          </p:cNvSpPr>
          <p:nvPr/>
        </p:nvSpPr>
        <p:spPr bwMode="auto">
          <a:xfrm>
            <a:off x="8054975" y="3230563"/>
            <a:ext cx="936625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77868" name="Text Box 44"/>
          <p:cNvSpPr txBox="1">
            <a:spLocks noChangeArrowheads="1"/>
          </p:cNvSpPr>
          <p:nvPr/>
        </p:nvSpPr>
        <p:spPr bwMode="auto">
          <a:xfrm>
            <a:off x="8180388" y="5143500"/>
            <a:ext cx="774700" cy="92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1282" name="Text Box 49"/>
          <p:cNvSpPr txBox="1">
            <a:spLocks noChangeArrowheads="1"/>
          </p:cNvSpPr>
          <p:nvPr/>
        </p:nvSpPr>
        <p:spPr bwMode="auto">
          <a:xfrm>
            <a:off x="146050" y="5791200"/>
            <a:ext cx="2039938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0000FF"/>
                </a:solidFill>
                <a:latin typeface="Times New Roman" panose="02020603050405020304" pitchFamily="18" charset="0"/>
              </a:rPr>
              <a:t>Tại sao ?</a:t>
            </a:r>
          </a:p>
        </p:txBody>
      </p:sp>
      <p:sp>
        <p:nvSpPr>
          <p:cNvPr id="19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xmlns="" val="334060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778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7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778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7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7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778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7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7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66" grpId="0"/>
      <p:bldP spid="77867" grpId="0"/>
      <p:bldP spid="7786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330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399</Words>
  <Application>Microsoft Office PowerPoint</Application>
  <PresentationFormat>On-screen Show (4:3)</PresentationFormat>
  <Paragraphs>112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longhai</cp:lastModifiedBy>
  <cp:revision>17</cp:revision>
  <dcterms:created xsi:type="dcterms:W3CDTF">2018-10-07T15:59:29Z</dcterms:created>
  <dcterms:modified xsi:type="dcterms:W3CDTF">2020-09-27T13:33:52Z</dcterms:modified>
</cp:coreProperties>
</file>