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2" r:id="rId2"/>
  </p:sldMasterIdLst>
  <p:notesMasterIdLst>
    <p:notesMasterId r:id="rId29"/>
  </p:notesMasterIdLst>
  <p:sldIdLst>
    <p:sldId id="257" r:id="rId3"/>
    <p:sldId id="278" r:id="rId4"/>
    <p:sldId id="279" r:id="rId5"/>
    <p:sldId id="288" r:id="rId6"/>
    <p:sldId id="291" r:id="rId7"/>
    <p:sldId id="289" r:id="rId8"/>
    <p:sldId id="292" r:id="rId9"/>
    <p:sldId id="305" r:id="rId10"/>
    <p:sldId id="273" r:id="rId11"/>
    <p:sldId id="272" r:id="rId12"/>
    <p:sldId id="265" r:id="rId13"/>
    <p:sldId id="271" r:id="rId14"/>
    <p:sldId id="274" r:id="rId15"/>
    <p:sldId id="310" r:id="rId16"/>
    <p:sldId id="308" r:id="rId17"/>
    <p:sldId id="306" r:id="rId18"/>
    <p:sldId id="303" r:id="rId19"/>
    <p:sldId id="295" r:id="rId20"/>
    <p:sldId id="297" r:id="rId21"/>
    <p:sldId id="304" r:id="rId22"/>
    <p:sldId id="294" r:id="rId23"/>
    <p:sldId id="266" r:id="rId24"/>
    <p:sldId id="267" r:id="rId25"/>
    <p:sldId id="268" r:id="rId26"/>
    <p:sldId id="309" r:id="rId27"/>
    <p:sldId id="26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000" autoAdjust="0"/>
    <p:restoredTop sz="94664" autoAdjust="0"/>
  </p:normalViewPr>
  <p:slideViewPr>
    <p:cSldViewPr>
      <p:cViewPr varScale="1">
        <p:scale>
          <a:sx n="63" d="100"/>
          <a:sy n="63" d="100"/>
        </p:scale>
        <p:origin x="1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CC48E-E88A-498E-9BCE-7B8740633A6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86D9-3B2C-4700-A574-7A445DBE8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7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C86D9-3B2C-4700-A574-7A445DBE85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22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Bấm vào từng chậu cây để chọn câu hỏi 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D32BC5-8536-4FD2-88DD-FA5EBCDE509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7C71F-8465-41EF-930C-AEB15F6A42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57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870998E0-7997-48CA-83AF-843BCE68B9E1}" type="slidenum">
              <a:rPr lang="en-US"/>
              <a:pPr eaLnBrk="1" hangingPunct="1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72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C86D9-3B2C-4700-A574-7A445DBE85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4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8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28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96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;p9"/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588"/>
            <a:ext cx="91249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</p:spPr>
        <p:txBody>
          <a:bodyPr spcFirstLastPara="1" wrap="square" lIns="91425" tIns="45700" rIns="91425" bIns="45700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mtClean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B7FEA2EF-6517-4E5C-A09B-8A596400F6B6}" type="datetimeFigureOut">
              <a:rPr lang="en-US"/>
              <a:pPr>
                <a:defRPr/>
              </a:pPr>
              <a:t>1/17/2022</a:t>
            </a:fld>
            <a:endParaRPr lang="en-US"/>
          </a:p>
        </p:txBody>
      </p:sp>
      <p:sp>
        <p:nvSpPr>
          <p:cNvPr id="4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</p:spPr>
        <p:txBody>
          <a:bodyPr spcFirstLastPara="1" wrap="square" lIns="91425" tIns="45700" rIns="91425" bIns="45700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</p:spPr>
        <p:txBody>
          <a:bodyPr spcFirstLastPara="1" wrap="square" lIns="91425" tIns="45700" rIns="91425" bIns="45700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mtClean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1A36964C-CC7B-4DF1-8EF1-FAD317B5D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2265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9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80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08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87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43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08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89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3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3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15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3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24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3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90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slide" Target="slide22.xml"/><Relationship Id="rId7" Type="http://schemas.openxmlformats.org/officeDocument/2006/relationships/slide" Target="slide24.xml"/><Relationship Id="rId12" Type="http://schemas.openxmlformats.org/officeDocument/2006/relationships/image" Target="../media/image4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slide" Target="slide26.xml"/><Relationship Id="rId5" Type="http://schemas.openxmlformats.org/officeDocument/2006/relationships/slide" Target="slide23.xm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7.xml"/><Relationship Id="rId18" Type="http://schemas.openxmlformats.org/officeDocument/2006/relationships/image" Target="../media/image21.png"/><Relationship Id="rId3" Type="http://schemas.openxmlformats.org/officeDocument/2006/relationships/image" Target="../media/image10.jpeg"/><Relationship Id="rId7" Type="http://schemas.openxmlformats.org/officeDocument/2006/relationships/slide" Target="slide4.xml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slide" Target="slide5.xml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19" Type="http://schemas.openxmlformats.org/officeDocument/2006/relationships/slide" Target="slide8.xml"/><Relationship Id="rId4" Type="http://schemas.openxmlformats.org/officeDocument/2006/relationships/image" Target="../media/image11.png"/><Relationship Id="rId9" Type="http://schemas.openxmlformats.org/officeDocument/2006/relationships/slide" Target="slide6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Whitecorner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4876800"/>
            <a:ext cx="1584125" cy="177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6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246" y="4928583"/>
            <a:ext cx="1605554" cy="162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7" descr="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5760244"/>
            <a:ext cx="2750344" cy="10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9" descr="BAR_EL~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-3030937" y="3334967"/>
            <a:ext cx="6355507" cy="14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0" descr="BAR_EL~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5591637" y="3331008"/>
            <a:ext cx="6695100" cy="15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 descr="BAR_EL~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892" y="6583338"/>
            <a:ext cx="8804666" cy="17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2" descr="BAR_EL~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007" y="62498"/>
            <a:ext cx="8804666" cy="16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2203847" y="2545557"/>
            <a:ext cx="4729163" cy="32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15000"/>
              </a:spcBef>
            </a:pPr>
            <a:r>
              <a:rPr lang="en-US" sz="135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517627" y="1219200"/>
            <a:ext cx="7940573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MỪNG CÁC THẦY CÔ GIÁO ĐẾN DỰ GIỜ</a:t>
            </a:r>
          </a:p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TOÁN LỚP 1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1828800" y="4191000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PHÙNG THỊ THẢO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295400" y="4994702"/>
            <a:ext cx="6172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NGỌC CHÂU</a:t>
            </a:r>
          </a:p>
        </p:txBody>
      </p:sp>
      <p:pic>
        <p:nvPicPr>
          <p:cNvPr id="14" name="Picture 5" descr="WhitecornerFlower">
            <a:extLst>
              <a:ext uri="{FF2B5EF4-FFF2-40B4-BE49-F238E27FC236}">
                <a16:creationId xmlns:a16="http://schemas.microsoft.com/office/drawing/2014/main" id="{FC8E4645-4081-4A61-83C5-029EAED34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304801" y="210882"/>
            <a:ext cx="1584125" cy="177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WhitecornerFlower">
            <a:extLst>
              <a:ext uri="{FF2B5EF4-FFF2-40B4-BE49-F238E27FC236}">
                <a16:creationId xmlns:a16="http://schemas.microsoft.com/office/drawing/2014/main" id="{799E1D9E-7E52-400F-801B-9B4ABDBA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353244">
            <a:off x="7203762" y="112921"/>
            <a:ext cx="1584125" cy="177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WordArt 3">
            <a:extLst>
              <a:ext uri="{FF2B5EF4-FFF2-40B4-BE49-F238E27FC236}">
                <a16:creationId xmlns:a16="http://schemas.microsoft.com/office/drawing/2014/main" id="{8C38371C-F9B5-4A3C-890F-F0C880AA93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762000"/>
            <a:ext cx="6705600" cy="204229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 defTabSz="685800">
              <a:defRPr/>
            </a:pPr>
            <a:endParaRPr lang="en-US" sz="27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18" name="Picture 84">
            <a:extLst>
              <a:ext uri="{FF2B5EF4-FFF2-40B4-BE49-F238E27FC236}">
                <a16:creationId xmlns:a16="http://schemas.microsoft.com/office/drawing/2014/main" id="{EDEFD35D-FB88-404F-820E-9AE312BEC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r="22429" b="42139"/>
          <a:stretch>
            <a:fillRect/>
          </a:stretch>
        </p:blipFill>
        <p:spPr bwMode="auto">
          <a:xfrm>
            <a:off x="9355605" y="3343683"/>
            <a:ext cx="548640" cy="67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4">
            <a:extLst>
              <a:ext uri="{FF2B5EF4-FFF2-40B4-BE49-F238E27FC236}">
                <a16:creationId xmlns:a16="http://schemas.microsoft.com/office/drawing/2014/main" id="{82FB28E2-AEFA-481D-A9E1-BFA5AAE978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r="22429" b="42139"/>
          <a:stretch>
            <a:fillRect/>
          </a:stretch>
        </p:blipFill>
        <p:spPr bwMode="auto">
          <a:xfrm>
            <a:off x="9508005" y="3496083"/>
            <a:ext cx="548640" cy="67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4">
            <a:extLst>
              <a:ext uri="{FF2B5EF4-FFF2-40B4-BE49-F238E27FC236}">
                <a16:creationId xmlns:a16="http://schemas.microsoft.com/office/drawing/2014/main" id="{CCC5C1D9-8B99-43E8-B288-35867FCA0D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r="22429" b="42139"/>
          <a:stretch>
            <a:fillRect/>
          </a:stretch>
        </p:blipFill>
        <p:spPr bwMode="auto">
          <a:xfrm>
            <a:off x="9660405" y="3648483"/>
            <a:ext cx="548640" cy="67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4">
            <a:extLst>
              <a:ext uri="{FF2B5EF4-FFF2-40B4-BE49-F238E27FC236}">
                <a16:creationId xmlns:a16="http://schemas.microsoft.com/office/drawing/2014/main" id="{ADADC416-0F12-4D3B-85EB-71D4169D40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r="22429" b="42139"/>
          <a:stretch>
            <a:fillRect/>
          </a:stretch>
        </p:blipFill>
        <p:spPr bwMode="auto">
          <a:xfrm>
            <a:off x="9812805" y="3800883"/>
            <a:ext cx="548640" cy="67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4">
            <a:extLst>
              <a:ext uri="{FF2B5EF4-FFF2-40B4-BE49-F238E27FC236}">
                <a16:creationId xmlns:a16="http://schemas.microsoft.com/office/drawing/2014/main" id="{D229F533-7EFE-4285-B338-7225CB7B6C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r="22429" b="42139"/>
          <a:stretch>
            <a:fillRect/>
          </a:stretch>
        </p:blipFill>
        <p:spPr bwMode="auto">
          <a:xfrm>
            <a:off x="9965205" y="3953283"/>
            <a:ext cx="548640" cy="67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4">
            <a:extLst>
              <a:ext uri="{FF2B5EF4-FFF2-40B4-BE49-F238E27FC236}">
                <a16:creationId xmlns:a16="http://schemas.microsoft.com/office/drawing/2014/main" id="{E1FA8DB8-6310-44B2-A8A9-BD65EE88F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r="22429" b="42139"/>
          <a:stretch>
            <a:fillRect/>
          </a:stretch>
        </p:blipFill>
        <p:spPr bwMode="auto">
          <a:xfrm>
            <a:off x="10117605" y="4105683"/>
            <a:ext cx="548640" cy="67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113722"/>
      </p:ext>
    </p:extLst>
  </p:cSld>
  <p:clrMapOvr>
    <a:masterClrMapping/>
  </p:clrMapOvr>
  <p:transition spd="med"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F9FFF2-2B53-4D7E-B121-D4E8319DEF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-164" r="41273" b="43553"/>
          <a:stretch/>
        </p:blipFill>
        <p:spPr>
          <a:xfrm>
            <a:off x="163039" y="152400"/>
            <a:ext cx="881792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81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45690" y="940377"/>
          <a:ext cx="7826784" cy="49182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18112">
                  <a:extLst>
                    <a:ext uri="{9D8B030D-6E8A-4147-A177-3AD203B41FA5}">
                      <a16:colId xmlns:a16="http://schemas.microsoft.com/office/drawing/2014/main" val="2061737481"/>
                    </a:ext>
                  </a:extLst>
                </a:gridCol>
                <a:gridCol w="1118112">
                  <a:extLst>
                    <a:ext uri="{9D8B030D-6E8A-4147-A177-3AD203B41FA5}">
                      <a16:colId xmlns:a16="http://schemas.microsoft.com/office/drawing/2014/main" val="2200607929"/>
                    </a:ext>
                  </a:extLst>
                </a:gridCol>
                <a:gridCol w="1118112">
                  <a:extLst>
                    <a:ext uri="{9D8B030D-6E8A-4147-A177-3AD203B41FA5}">
                      <a16:colId xmlns:a16="http://schemas.microsoft.com/office/drawing/2014/main" val="4082967019"/>
                    </a:ext>
                  </a:extLst>
                </a:gridCol>
                <a:gridCol w="1118112">
                  <a:extLst>
                    <a:ext uri="{9D8B030D-6E8A-4147-A177-3AD203B41FA5}">
                      <a16:colId xmlns:a16="http://schemas.microsoft.com/office/drawing/2014/main" val="3563865160"/>
                    </a:ext>
                  </a:extLst>
                </a:gridCol>
                <a:gridCol w="1118112">
                  <a:extLst>
                    <a:ext uri="{9D8B030D-6E8A-4147-A177-3AD203B41FA5}">
                      <a16:colId xmlns:a16="http://schemas.microsoft.com/office/drawing/2014/main" val="3822716009"/>
                    </a:ext>
                  </a:extLst>
                </a:gridCol>
                <a:gridCol w="1118112">
                  <a:extLst>
                    <a:ext uri="{9D8B030D-6E8A-4147-A177-3AD203B41FA5}">
                      <a16:colId xmlns:a16="http://schemas.microsoft.com/office/drawing/2014/main" val="2809374016"/>
                    </a:ext>
                  </a:extLst>
                </a:gridCol>
                <a:gridCol w="1118112">
                  <a:extLst>
                    <a:ext uri="{9D8B030D-6E8A-4147-A177-3AD203B41FA5}">
                      <a16:colId xmlns:a16="http://schemas.microsoft.com/office/drawing/2014/main" val="456999725"/>
                    </a:ext>
                  </a:extLst>
                </a:gridCol>
              </a:tblGrid>
              <a:tr h="122955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060674"/>
                  </a:ext>
                </a:extLst>
              </a:tr>
              <a:tr h="122955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585516"/>
                  </a:ext>
                </a:extLst>
              </a:tr>
              <a:tr h="122955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864721"/>
                  </a:ext>
                </a:extLst>
              </a:tr>
              <a:tr h="122955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2907"/>
                  </a:ext>
                </a:extLst>
              </a:tr>
            </a:tbl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37074" t="27420" r="37089" b="63738"/>
          <a:stretch/>
        </p:blipFill>
        <p:spPr>
          <a:xfrm>
            <a:off x="2768173" y="2087876"/>
            <a:ext cx="1118028" cy="69665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37074" t="27420" r="37089" b="63738"/>
          <a:stretch/>
        </p:blipFill>
        <p:spPr>
          <a:xfrm rot="10800000">
            <a:off x="2653924" y="4034448"/>
            <a:ext cx="1341398" cy="69665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899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2977647" y="3333595"/>
            <a:ext cx="1082450" cy="8222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899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0379" y="2710897"/>
            <a:ext cx="966183" cy="7514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552" l="9910" r="896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033128" y="2433564"/>
            <a:ext cx="929271" cy="9834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/>
          <a:srcRect l="51744" t="10849" r="43486" b="49977"/>
          <a:stretch/>
        </p:blipFill>
        <p:spPr>
          <a:xfrm>
            <a:off x="2128430" y="2118937"/>
            <a:ext cx="286505" cy="252847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5368">
            <a:off x="1349142" y="2129656"/>
            <a:ext cx="1070825" cy="70273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5682" y="2540192"/>
            <a:ext cx="1302491" cy="14048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6004" y="2473067"/>
            <a:ext cx="1302491" cy="14048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552" l="9910" r="896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0335" y="3333595"/>
            <a:ext cx="1086227" cy="983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1881" y="3899073"/>
            <a:ext cx="1302491" cy="140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3.94725E-6 C 0.00105 -0.0037 0.00365 -0.00509 0.00626 -0.00671 C 0.00782 -0.00763 0.01129 -0.00925 0.01129 -0.00925 C 0.01337 -0.01203 0.01754 -0.01666 0.02015 -0.01758 C 0.02101 -0.01874 0.0224 -0.02105 0.02327 -0.02198 C 0.02449 -0.02314 0.02709 -0.02522 0.02709 -0.02522 C 0.02987 -0.03124 0.03473 -0.03517 0.03837 -0.04026 C 0.04115 -0.04419 0.0382 -0.04118 0.04028 -0.04535 C 0.04341 -0.05136 0.04896 -0.05738 0.05348 -0.06131 C 0.05504 -0.06455 0.05678 -0.06756 0.05921 -0.06964 C 0.06112 -0.07381 0.06476 -0.07797 0.06737 -0.08144 C 0.06876 -0.08838 0.06858 -0.07797 0.06928 -0.07543 C 0.0691 -0.0664 0.0691 -0.05761 0.06858 -0.04859 C 0.06841 -0.04465 0.06737 -0.03702 0.06737 -0.03702 C 0.06719 -0.0192 0.06719 -0.00116 0.06667 0.01666 C 0.0665 0.02013 0.06546 0.02337 0.06546 0.02684 C 0.06476 0.05646 0.07119 0.08792 0.06355 0.11569 C 0.06216 0.14623 0.06494 0.17746 0.06112 0.20777 C 0.06181 0.25127 0.06164 0.22837 0.06164 0.27649 " pathEditMode="relative" ptsTypes="ffffffffffffffffffA">
                                      <p:cBhvr>
                                        <p:cTn id="8" dur="5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9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8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54003E-6 C -0.0007 -0.00555 -0.00087 -0.00671 -0.0033 -0.01087 C -0.00399 -0.01573 -0.00642 -0.0199 -0.00955 -0.02267 C -0.01215 -0.028 -0.01493 -0.03193 -0.01771 -0.03702 C -0.01945 -0.04003 -0.02014 -0.04419 -0.02274 -0.04535 C -0.02483 -0.05576 -0.03715 -0.05484 -0.0434 -0.05715 C -0.06302 -0.05622 -0.0592 -0.05831 -0.06927 -0.0546 C -0.07135 -0.05275 -0.07257 -0.0509 -0.07431 -0.04859 C -0.075 -0.04581 -0.07622 -0.04442 -0.07743 -0.04188 C -0.0783 -0.03748 -0.07882 -0.03471 -0.08056 -0.031 C -0.08177 -0.02545 -0.08247 -0.0199 -0.08368 -0.01434 C -0.08576 0.00764 -0.09097 0.04975 -0.07674 0.06872 C -0.0757 0.07358 -0.0724 0.07913 -0.06927 0.08214 C -0.06892 0.08306 -0.06858 0.08399 -0.06806 0.08468 C -0.06754 0.08538 -0.06667 0.08561 -0.06615 0.0863 C -0.06406 0.08954 -0.06545 0.08954 -0.06163 0.09139 C -0.0592 0.09602 -0.05365 0.10019 -0.04983 0.10227 C -0.04826 0.10412 -0.0467 0.10528 -0.04479 0.10643 C -0.04288 0.10875 -0.04028 0.11037 -0.03785 0.11129 C -0.03524 0.11384 -0.03229 0.11569 -0.02899 0.11638 C -0.02483 0.11846 -0.02674 0.12193 -0.02205 0.12309 C -0.01823 0.12633 -0.01476 0.13073 -0.01076 0.13397 C -0.00955 0.13628 -0.00833 0.1379 -0.00695 0.13998 C -0.00573 0.14623 -0.00139 0.15271 0.00121 0.15826 C 0.0026 0.16543 0.00139 0.16289 0.00434 0.16682 C 0.00764 0.18279 0.00677 0.18973 0.00677 0.21032 " pathEditMode="relative" ptsTypes="fffffffffffffffffffffffffA">
                                      <p:cBhvr>
                                        <p:cTn id="25" dur="8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8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6.01573E-8 C -0.00104 0.00532 -0.00156 0.01296 -0.00364 0.01758 C -0.00694 0.02476 -0.01128 0.0317 -0.0151 0.03864 C -0.01944 0.05784 -0.04565 0.05692 -0.05711 0.06108 C -0.06215 0.06085 -0.06718 0.06108 -0.07222 0.06039 C -0.07378 0.06016 -0.07673 0.05877 -0.07673 0.05877 C -0.08055 0.05576 -0.08506 0.05206 -0.08802 0.04766 C -0.08871 0.04419 -0.09079 0.04118 -0.09305 0.03933 C -0.09427 0.03633 -0.09496 0.03471 -0.09687 0.03262 C -0.09722 0.03077 -0.09774 0.02869 -0.09809 0.02684 C -0.09843 0.02499 -0.10052 0.02175 -0.10052 0.02175 C -0.1026 0.01203 -0.10208 0.00231 -0.10243 -0.00764 C -0.10208 -0.02129 -0.10416 -0.03957 -0.09548 -0.05021 C -0.09444 -0.05669 -0.08958 -0.06016 -0.08611 -0.06455 C -0.08281 -0.06849 -0.07899 -0.07427 -0.07482 -0.07635 C -0.07256 -0.08121 -0.0684 -0.08353 -0.06527 -0.08723 C -0.06354 -0.08931 -0.06249 -0.09186 -0.06093 -0.09394 C -0.05677 -0.09949 -0.05138 -0.10227 -0.04652 -0.10643 C -0.04479 -0.10782 -0.04374 -0.11013 -0.04201 -0.11152 C -0.04166 -0.11245 -0.04131 -0.11337 -0.04079 -0.11407 C -0.04027 -0.11476 -0.0394 -0.11499 -0.03888 -0.11569 C -0.03715 -0.11823 -0.03645 -0.12147 -0.03454 -0.12402 C -0.02795 -0.13235 -0.03645 -0.11985 -0.03142 -0.12749 C -0.03038 -0.13281 -0.0269 -0.13651 -0.02378 -0.13998 C -0.02291 -0.14553 -0.02013 -0.15062 -0.01822 -0.15595 C -0.0151 -0.16404 -0.0144 -0.17423 -0.01128 -0.18279 C -0.00972 -0.18695 -0.00972 -0.19274 -0.00937 -0.1969 C -0.0092 -0.20037 -0.00868 -0.20708 -0.00868 -0.20708 " pathEditMode="relative" ptsTypes="fffffffffffffffffffffffffffA">
                                      <p:cBhvr>
                                        <p:cTn id="43" dur="6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3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9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108CB-28E0-44E9-85EA-53F471EC36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3981" r="6908" b="43703"/>
          <a:stretch/>
        </p:blipFill>
        <p:spPr>
          <a:xfrm>
            <a:off x="152400" y="228600"/>
            <a:ext cx="8686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1F8090-F7DF-4E05-80B4-61D62BF2AD08}"/>
              </a:ext>
            </a:extLst>
          </p:cNvPr>
          <p:cNvCxnSpPr/>
          <p:nvPr/>
        </p:nvCxnSpPr>
        <p:spPr>
          <a:xfrm>
            <a:off x="5715000" y="609600"/>
            <a:ext cx="0" cy="5486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Cylinder 17">
            <a:extLst>
              <a:ext uri="{FF2B5EF4-FFF2-40B4-BE49-F238E27FC236}">
                <a16:creationId xmlns:a16="http://schemas.microsoft.com/office/drawing/2014/main" id="{F03BEED6-C1C1-472C-ACEC-9CAD890B3762}"/>
              </a:ext>
            </a:extLst>
          </p:cNvPr>
          <p:cNvSpPr/>
          <p:nvPr/>
        </p:nvSpPr>
        <p:spPr>
          <a:xfrm>
            <a:off x="1507382" y="1289396"/>
            <a:ext cx="178733" cy="2966720"/>
          </a:xfrm>
          <a:prstGeom prst="ca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ylinder 18">
            <a:extLst>
              <a:ext uri="{FF2B5EF4-FFF2-40B4-BE49-F238E27FC236}">
                <a16:creationId xmlns:a16="http://schemas.microsoft.com/office/drawing/2014/main" id="{A24A801C-4D58-4CA1-BB06-4D22A9D1B6F3}"/>
              </a:ext>
            </a:extLst>
          </p:cNvPr>
          <p:cNvSpPr/>
          <p:nvPr/>
        </p:nvSpPr>
        <p:spPr>
          <a:xfrm>
            <a:off x="1802467" y="1295400"/>
            <a:ext cx="178733" cy="2966720"/>
          </a:xfrm>
          <a:prstGeom prst="ca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ylinder 19">
            <a:extLst>
              <a:ext uri="{FF2B5EF4-FFF2-40B4-BE49-F238E27FC236}">
                <a16:creationId xmlns:a16="http://schemas.microsoft.com/office/drawing/2014/main" id="{73EDD45D-D2DD-473F-8B97-58363097387F}"/>
              </a:ext>
            </a:extLst>
          </p:cNvPr>
          <p:cNvSpPr/>
          <p:nvPr/>
        </p:nvSpPr>
        <p:spPr>
          <a:xfrm>
            <a:off x="4191000" y="1294938"/>
            <a:ext cx="178733" cy="2966720"/>
          </a:xfrm>
          <a:prstGeom prst="ca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ylinder 20">
            <a:extLst>
              <a:ext uri="{FF2B5EF4-FFF2-40B4-BE49-F238E27FC236}">
                <a16:creationId xmlns:a16="http://schemas.microsoft.com/office/drawing/2014/main" id="{F5BCB86E-56D5-41E4-859A-FC65BA4F0645}"/>
              </a:ext>
            </a:extLst>
          </p:cNvPr>
          <p:cNvSpPr/>
          <p:nvPr/>
        </p:nvSpPr>
        <p:spPr>
          <a:xfrm>
            <a:off x="3886200" y="1286625"/>
            <a:ext cx="178733" cy="2966720"/>
          </a:xfrm>
          <a:prstGeom prst="ca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ylinder 21">
            <a:extLst>
              <a:ext uri="{FF2B5EF4-FFF2-40B4-BE49-F238E27FC236}">
                <a16:creationId xmlns:a16="http://schemas.microsoft.com/office/drawing/2014/main" id="{F9FDCD8A-E24B-47B4-BC22-1A681E5681D6}"/>
              </a:ext>
            </a:extLst>
          </p:cNvPr>
          <p:cNvSpPr/>
          <p:nvPr/>
        </p:nvSpPr>
        <p:spPr>
          <a:xfrm>
            <a:off x="2107267" y="1295400"/>
            <a:ext cx="178733" cy="2966720"/>
          </a:xfrm>
          <a:prstGeom prst="ca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ylinder 22">
            <a:extLst>
              <a:ext uri="{FF2B5EF4-FFF2-40B4-BE49-F238E27FC236}">
                <a16:creationId xmlns:a16="http://schemas.microsoft.com/office/drawing/2014/main" id="{1C2BE665-F99E-4D1B-81E9-2164E245CD01}"/>
              </a:ext>
            </a:extLst>
          </p:cNvPr>
          <p:cNvSpPr/>
          <p:nvPr/>
        </p:nvSpPr>
        <p:spPr>
          <a:xfrm>
            <a:off x="2412067" y="1289396"/>
            <a:ext cx="178733" cy="2966720"/>
          </a:xfrm>
          <a:prstGeom prst="ca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ylinder 23">
            <a:extLst>
              <a:ext uri="{FF2B5EF4-FFF2-40B4-BE49-F238E27FC236}">
                <a16:creationId xmlns:a16="http://schemas.microsoft.com/office/drawing/2014/main" id="{B9A8D21B-0233-478D-AE69-451DF3BAEF44}"/>
              </a:ext>
            </a:extLst>
          </p:cNvPr>
          <p:cNvSpPr/>
          <p:nvPr/>
        </p:nvSpPr>
        <p:spPr>
          <a:xfrm>
            <a:off x="2716867" y="1291936"/>
            <a:ext cx="178733" cy="2966720"/>
          </a:xfrm>
          <a:prstGeom prst="ca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ylinder 24">
            <a:extLst>
              <a:ext uri="{FF2B5EF4-FFF2-40B4-BE49-F238E27FC236}">
                <a16:creationId xmlns:a16="http://schemas.microsoft.com/office/drawing/2014/main" id="{CBF87CBE-8502-45AB-A91E-3E2244729DDA}"/>
              </a:ext>
            </a:extLst>
          </p:cNvPr>
          <p:cNvSpPr/>
          <p:nvPr/>
        </p:nvSpPr>
        <p:spPr>
          <a:xfrm>
            <a:off x="2971800" y="1291936"/>
            <a:ext cx="178733" cy="2966720"/>
          </a:xfrm>
          <a:prstGeom prst="ca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ylinder 25">
            <a:extLst>
              <a:ext uri="{FF2B5EF4-FFF2-40B4-BE49-F238E27FC236}">
                <a16:creationId xmlns:a16="http://schemas.microsoft.com/office/drawing/2014/main" id="{96F1300B-945B-447B-8A8F-B948B4540712}"/>
              </a:ext>
            </a:extLst>
          </p:cNvPr>
          <p:cNvSpPr/>
          <p:nvPr/>
        </p:nvSpPr>
        <p:spPr>
          <a:xfrm>
            <a:off x="3276600" y="1296323"/>
            <a:ext cx="178733" cy="2966720"/>
          </a:xfrm>
          <a:prstGeom prst="ca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ylinder 26">
            <a:extLst>
              <a:ext uri="{FF2B5EF4-FFF2-40B4-BE49-F238E27FC236}">
                <a16:creationId xmlns:a16="http://schemas.microsoft.com/office/drawing/2014/main" id="{A5A402FB-1C87-439C-899F-C3BD1EE6C67E}"/>
              </a:ext>
            </a:extLst>
          </p:cNvPr>
          <p:cNvSpPr/>
          <p:nvPr/>
        </p:nvSpPr>
        <p:spPr>
          <a:xfrm>
            <a:off x="3581400" y="1286625"/>
            <a:ext cx="178733" cy="2966720"/>
          </a:xfrm>
          <a:prstGeom prst="ca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685800" cy="315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295400"/>
            <a:ext cx="751668" cy="315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86625"/>
            <a:ext cx="751668" cy="315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609600"/>
            <a:ext cx="41148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0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703666"/>
              </p:ext>
            </p:extLst>
          </p:nvPr>
        </p:nvGraphicFramePr>
        <p:xfrm>
          <a:off x="545690" y="940377"/>
          <a:ext cx="7826784" cy="49182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18112">
                  <a:extLst>
                    <a:ext uri="{9D8B030D-6E8A-4147-A177-3AD203B41FA5}">
                      <a16:colId xmlns:a16="http://schemas.microsoft.com/office/drawing/2014/main" val="2061737481"/>
                    </a:ext>
                  </a:extLst>
                </a:gridCol>
                <a:gridCol w="1118112">
                  <a:extLst>
                    <a:ext uri="{9D8B030D-6E8A-4147-A177-3AD203B41FA5}">
                      <a16:colId xmlns:a16="http://schemas.microsoft.com/office/drawing/2014/main" val="2200607929"/>
                    </a:ext>
                  </a:extLst>
                </a:gridCol>
                <a:gridCol w="1118112">
                  <a:extLst>
                    <a:ext uri="{9D8B030D-6E8A-4147-A177-3AD203B41FA5}">
                      <a16:colId xmlns:a16="http://schemas.microsoft.com/office/drawing/2014/main" val="4082967019"/>
                    </a:ext>
                  </a:extLst>
                </a:gridCol>
                <a:gridCol w="1118112">
                  <a:extLst>
                    <a:ext uri="{9D8B030D-6E8A-4147-A177-3AD203B41FA5}">
                      <a16:colId xmlns:a16="http://schemas.microsoft.com/office/drawing/2014/main" val="3563865160"/>
                    </a:ext>
                  </a:extLst>
                </a:gridCol>
                <a:gridCol w="1118112">
                  <a:extLst>
                    <a:ext uri="{9D8B030D-6E8A-4147-A177-3AD203B41FA5}">
                      <a16:colId xmlns:a16="http://schemas.microsoft.com/office/drawing/2014/main" val="3822716009"/>
                    </a:ext>
                  </a:extLst>
                </a:gridCol>
                <a:gridCol w="1118112">
                  <a:extLst>
                    <a:ext uri="{9D8B030D-6E8A-4147-A177-3AD203B41FA5}">
                      <a16:colId xmlns:a16="http://schemas.microsoft.com/office/drawing/2014/main" val="2809374016"/>
                    </a:ext>
                  </a:extLst>
                </a:gridCol>
                <a:gridCol w="1118112">
                  <a:extLst>
                    <a:ext uri="{9D8B030D-6E8A-4147-A177-3AD203B41FA5}">
                      <a16:colId xmlns:a16="http://schemas.microsoft.com/office/drawing/2014/main" val="456999725"/>
                    </a:ext>
                  </a:extLst>
                </a:gridCol>
              </a:tblGrid>
              <a:tr h="122955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060674"/>
                  </a:ext>
                </a:extLst>
              </a:tr>
              <a:tr h="122955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585516"/>
                  </a:ext>
                </a:extLst>
              </a:tr>
              <a:tr h="122955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864721"/>
                  </a:ext>
                </a:extLst>
              </a:tr>
              <a:tr h="122955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9059" marR="189059" marT="94529" marB="945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89059" marR="189059" marT="94529" marB="94529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48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2907"/>
                  </a:ext>
                </a:extLst>
              </a:tr>
            </a:tbl>
          </a:graphicData>
        </a:graphic>
      </p:graphicFrame>
      <p:sp>
        <p:nvSpPr>
          <p:cNvPr id="73" name="Rectangle 72"/>
          <p:cNvSpPr/>
          <p:nvPr/>
        </p:nvSpPr>
        <p:spPr>
          <a:xfrm>
            <a:off x="1372791" y="4674394"/>
            <a:ext cx="17859" cy="646329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endParaRPr lang="en-US" sz="3600" b="1" dirty="0">
              <a:solidFill>
                <a:schemeClr val="accent1">
                  <a:lumMod val="75000"/>
                </a:schemeClr>
              </a:solidFill>
              <a:latin typeface="HP001 5H" panose="020B0603050302020204" pitchFamily="34" charset="0"/>
              <a:ea typeface="Times New Roman" panose="02020603050405020304" pitchFamily="18" charset="0"/>
              <a:cs typeface="HP001 5H" panose="020B0603050302020204" pitchFamily="34" charset="0"/>
            </a:endParaRPr>
          </a:p>
        </p:txBody>
      </p:sp>
      <p:pic>
        <p:nvPicPr>
          <p:cNvPr id="8" name="Picture 100">
            <a:extLst>
              <a:ext uri="{FF2B5EF4-FFF2-40B4-BE49-F238E27FC236}">
                <a16:creationId xmlns:a16="http://schemas.microsoft.com/office/drawing/2014/main" id="{2D724945-D6B5-4AF1-9DA9-5EC935870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 r="23778" b="42088"/>
          <a:stretch>
            <a:fillRect/>
          </a:stretch>
        </p:blipFill>
        <p:spPr bwMode="auto">
          <a:xfrm>
            <a:off x="586740" y="1371600"/>
            <a:ext cx="2971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4">
            <a:extLst>
              <a:ext uri="{FF2B5EF4-FFF2-40B4-BE49-F238E27FC236}">
                <a16:creationId xmlns:a16="http://schemas.microsoft.com/office/drawing/2014/main" id="{412FB204-F3EE-4E9E-A34D-6D74A6147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r="22429" b="42139"/>
          <a:stretch>
            <a:fillRect/>
          </a:stretch>
        </p:blipFill>
        <p:spPr bwMode="auto">
          <a:xfrm>
            <a:off x="2590800" y="1129553"/>
            <a:ext cx="2590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9854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D20FD6-2701-4AE1-A9F3-D58410AB2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761" y="395485"/>
            <a:ext cx="6331040" cy="631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91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3030E4-BEA4-4DC4-A3DF-7EDCC8B4440D}"/>
              </a:ext>
            </a:extLst>
          </p:cNvPr>
          <p:cNvSpPr txBox="1"/>
          <p:nvPr/>
        </p:nvSpPr>
        <p:spPr>
          <a:xfrm>
            <a:off x="381000" y="1476664"/>
            <a:ext cx="8534400" cy="8047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Đếm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quả.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C435C-5EA3-455F-9802-96279CAE6E1A}"/>
              </a:ext>
            </a:extLst>
          </p:cNvPr>
          <p:cNvSpPr txBox="1"/>
          <p:nvPr/>
        </p:nvSpPr>
        <p:spPr>
          <a:xfrm>
            <a:off x="914400" y="315351"/>
            <a:ext cx="7086600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4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</a:t>
            </a:r>
            <a:r>
              <a:rPr lang="en-US" sz="4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2743200"/>
            <a:ext cx="8534400" cy="87100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Bước 2: Lấy số que tính.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4038600"/>
            <a:ext cx="8534400" cy="87100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Bước 3: Gài số và đọc số.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181600"/>
            <a:ext cx="8412162" cy="8710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Bước 4: Viết số vào bảng con.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5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NỀN RAP IQ . TẢI VỀ MP3">
            <a:hlinkClick r:id="" action="ppaction://media"/>
            <a:extLst>
              <a:ext uri="{FF2B5EF4-FFF2-40B4-BE49-F238E27FC236}">
                <a16:creationId xmlns:a16="http://schemas.microsoft.com/office/drawing/2014/main" id="{904BF916-1F76-451F-9BDD-9DAD9AA85F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533400"/>
            <a:ext cx="7124700" cy="4876800"/>
          </a:xfrm>
          <a:prstGeom prst="rect">
            <a:avLst/>
          </a:prstGeom>
        </p:spPr>
      </p:pic>
      <p:pic>
        <p:nvPicPr>
          <p:cNvPr id="2050" name="Picture 2" descr="20 Hình nền (Background) đẹp để dạy, học online. - Hội đồng bộ môn Tin học  - tỉnh An Gia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04091"/>
            <a:ext cx="7124700" cy="438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49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734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84201"/>
            <a:ext cx="4267200" cy="914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4000" u="sng" dirty="0">
                <a:solidFill>
                  <a:srgbClr val="002060"/>
                </a:solidFill>
                <a:cs typeface="Times New Roman" pitchFamily="18" charset="0"/>
              </a:rPr>
              <a:t>Bài 1</a:t>
            </a:r>
            <a:r>
              <a:rPr lang="vi-VN" sz="4000" dirty="0">
                <a:solidFill>
                  <a:srgbClr val="002060"/>
                </a:solidFill>
                <a:cs typeface="Times New Roman" pitchFamily="18" charset="0"/>
              </a:rPr>
              <a:t>: Số</a:t>
            </a:r>
            <a:r>
              <a:rPr lang="en-US" sz="4000" dirty="0">
                <a:solidFill>
                  <a:srgbClr val="002060"/>
                </a:solidFill>
                <a:cs typeface="Times New Roman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6" t="11095" r="13429" b="6617"/>
          <a:stretch/>
        </p:blipFill>
        <p:spPr>
          <a:xfrm>
            <a:off x="190500" y="1371600"/>
            <a:ext cx="8763000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CCE797-66DF-43CE-839C-4801D1ACCB25}"/>
              </a:ext>
            </a:extLst>
          </p:cNvPr>
          <p:cNvSpPr txBox="1"/>
          <p:nvPr/>
        </p:nvSpPr>
        <p:spPr>
          <a:xfrm>
            <a:off x="2286001" y="4626114"/>
            <a:ext cx="704038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1B616D-A6E5-4516-A8CD-229F1E1E4B8B}"/>
              </a:ext>
            </a:extLst>
          </p:cNvPr>
          <p:cNvSpPr txBox="1"/>
          <p:nvPr/>
        </p:nvSpPr>
        <p:spPr>
          <a:xfrm>
            <a:off x="4172761" y="4626114"/>
            <a:ext cx="704039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499E17-33A4-4A8F-8D01-F21BDFB7462F}"/>
              </a:ext>
            </a:extLst>
          </p:cNvPr>
          <p:cNvSpPr txBox="1"/>
          <p:nvPr/>
        </p:nvSpPr>
        <p:spPr>
          <a:xfrm>
            <a:off x="6077761" y="4626114"/>
            <a:ext cx="704039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0D3D80-B406-49F4-BCF4-7706EF8B1E4A}"/>
              </a:ext>
            </a:extLst>
          </p:cNvPr>
          <p:cNvSpPr txBox="1"/>
          <p:nvPr/>
        </p:nvSpPr>
        <p:spPr>
          <a:xfrm>
            <a:off x="7924800" y="4626114"/>
            <a:ext cx="704039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05305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u="sng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Bài 2</a:t>
            </a:r>
            <a:r>
              <a:rPr lang="en-US" sz="40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14916" r="5639" b="2576"/>
          <a:stretch/>
        </p:blipFill>
        <p:spPr>
          <a:xfrm>
            <a:off x="152400" y="609600"/>
            <a:ext cx="89916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28B0D8-AF19-4E74-9E87-861416771EBD}"/>
              </a:ext>
            </a:extLst>
          </p:cNvPr>
          <p:cNvSpPr txBox="1"/>
          <p:nvPr/>
        </p:nvSpPr>
        <p:spPr>
          <a:xfrm>
            <a:off x="3810000" y="2819400"/>
            <a:ext cx="76200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dirty="0"/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BEC536-0AF0-48A5-A92E-C19D46F69414}"/>
              </a:ext>
            </a:extLst>
          </p:cNvPr>
          <p:cNvSpPr txBox="1"/>
          <p:nvPr/>
        </p:nvSpPr>
        <p:spPr>
          <a:xfrm>
            <a:off x="8382000" y="2819400"/>
            <a:ext cx="76200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3F4306-BFB4-4F35-9CAC-DEC7B1A5549F}"/>
              </a:ext>
            </a:extLst>
          </p:cNvPr>
          <p:cNvSpPr txBox="1"/>
          <p:nvPr/>
        </p:nvSpPr>
        <p:spPr>
          <a:xfrm>
            <a:off x="3918284" y="5894457"/>
            <a:ext cx="76200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18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D63A8E-2542-44DB-866A-3729F7B6345C}"/>
              </a:ext>
            </a:extLst>
          </p:cNvPr>
          <p:cNvSpPr txBox="1"/>
          <p:nvPr/>
        </p:nvSpPr>
        <p:spPr>
          <a:xfrm>
            <a:off x="8382000" y="5961110"/>
            <a:ext cx="76200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20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6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" r="505"/>
          <a:stretch>
            <a:fillRect/>
          </a:stretch>
        </p:blipFill>
        <p:spPr bwMode="auto">
          <a:xfrm>
            <a:off x="-152400" y="49213"/>
            <a:ext cx="9367838" cy="642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 descr="C:\Users\ADMIN\Desktop\Tai nguyen thiet ke tro choi\Bảng gỗ\c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233363"/>
            <a:ext cx="131127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huVuonTrenMay-Dangcapnhat_vfbn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365125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59384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ảnh hoa đào đẹp nhất | Z photos - Z photos">
            <a:extLst>
              <a:ext uri="{FF2B5EF4-FFF2-40B4-BE49-F238E27FC236}">
                <a16:creationId xmlns:a16="http://schemas.microsoft.com/office/drawing/2014/main" id="{4C361A89-F35E-4E7C-B334-8B6D730C3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gayTetQueEm-VariousArtists_we5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41467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9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ảnh hoa đào đẹp nhất | Z photos - Z photos">
            <a:extLst>
              <a:ext uri="{FF2B5EF4-FFF2-40B4-BE49-F238E27FC236}">
                <a16:creationId xmlns:a16="http://schemas.microsoft.com/office/drawing/2014/main" id="{4C361A89-F35E-4E7C-B334-8B6D730C3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1" t="2828" r="4440" b="51515"/>
          <a:stretch/>
        </p:blipFill>
        <p:spPr>
          <a:xfrm>
            <a:off x="1066800" y="2047544"/>
            <a:ext cx="795106" cy="1618866"/>
          </a:xfrm>
          <a:prstGeom prst="rect">
            <a:avLst/>
          </a:prstGeom>
        </p:spPr>
      </p:pic>
      <p:pic>
        <p:nvPicPr>
          <p:cNvPr id="11" name="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1" t="51717" r="4440" b="3232"/>
          <a:stretch/>
        </p:blipFill>
        <p:spPr>
          <a:xfrm>
            <a:off x="3120944" y="609599"/>
            <a:ext cx="754985" cy="1516773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3800" y="2542292"/>
            <a:ext cx="838200" cy="177341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2290" y="3200400"/>
            <a:ext cx="869660" cy="1787536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8F9264B9-6547-4F12-92E3-4116C2DD6D1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68" b="982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2375" r="27313" b="1931"/>
          <a:stretch/>
        </p:blipFill>
        <p:spPr>
          <a:xfrm>
            <a:off x="8039100" y="5582260"/>
            <a:ext cx="1000211" cy="12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3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14400" y="1066800"/>
            <a:ext cx="7348105" cy="1447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các số sau: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19, 20, 17, 15, 16.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1137745" y="2514600"/>
            <a:ext cx="1714500" cy="1833327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3" b="94769" l="4590" r="93555">
                        <a14:foregroundMark x1="25781" y1="30256" x2="39844" y2="34564"/>
                        <a14:foregroundMark x1="52930" y1="42462" x2="67676" y2="28513"/>
                        <a14:foregroundMark x1="22656" y1="29128" x2="33105" y2="37333"/>
                        <a14:foregroundMark x1="50586" y1="72308" x2="50977" y2="49128"/>
                        <a14:foregroundMark x1="26953" y1="58769" x2="41699" y2="61846"/>
                        <a14:foregroundMark x1="25391" y1="61436" x2="32129" y2="66462"/>
                        <a14:foregroundMark x1="26172" y1="63077" x2="29590" y2="66462"/>
                        <a14:foregroundMark x1="28223" y1="74359" x2="59961" y2="77744"/>
                        <a14:foregroundMark x1="53613" y1="25436" x2="56152" y2="4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1" t="6161" r="10856" b="3838"/>
          <a:stretch/>
        </p:blipFill>
        <p:spPr>
          <a:xfrm>
            <a:off x="7577570" y="5064930"/>
            <a:ext cx="1612323" cy="183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4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14400" y="609600"/>
            <a:ext cx="7348105" cy="14478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 lùi từ 20 đến 11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685800" y="1945070"/>
            <a:ext cx="1714500" cy="1833327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0D934789-AA11-4A5D-951D-D690562983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68" b="982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2375" r="27313" b="1931"/>
          <a:stretch/>
        </p:blipFill>
        <p:spPr>
          <a:xfrm>
            <a:off x="7610389" y="4800600"/>
            <a:ext cx="1533611" cy="193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7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57695" y="1143000"/>
            <a:ext cx="7348105" cy="1447800"/>
          </a:xfrm>
          <a:prstGeom prst="roundRect">
            <a:avLst/>
          </a:prstGeom>
          <a:solidFill>
            <a:srgbClr val="99FF3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 số ngón tay của hai bạn.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1524000" y="2814873"/>
            <a:ext cx="1714500" cy="1833327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0D934789-AA11-4A5D-951D-D690562983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68" b="982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2375" r="27313" b="1931"/>
          <a:stretch/>
        </p:blipFill>
        <p:spPr>
          <a:xfrm>
            <a:off x="7610389" y="4800600"/>
            <a:ext cx="1533611" cy="193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57695" y="1143000"/>
            <a:ext cx="7348105" cy="144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 em đồ vật nào trong lớp có số lượng là 18.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1524000" y="2814873"/>
            <a:ext cx="1714500" cy="1833327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0D934789-AA11-4A5D-951D-D690562983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68" b="982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2375" r="27313" b="1931"/>
          <a:stretch/>
        </p:blipFill>
        <p:spPr>
          <a:xfrm>
            <a:off x="7610389" y="4800600"/>
            <a:ext cx="1533611" cy="193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0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66800" y="1524000"/>
            <a:ext cx="7348105" cy="14478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 em đồ vật nào trong lớp có số lượng là 18?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381000" y="3036332"/>
            <a:ext cx="1714500" cy="1833327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0D934789-AA11-4A5D-951D-D690562983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68" b="982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2375" r="27313" b="1931"/>
          <a:stretch/>
        </p:blipFill>
        <p:spPr>
          <a:xfrm>
            <a:off x="7381789" y="2971800"/>
            <a:ext cx="1533611" cy="1932709"/>
          </a:xfrm>
          <a:prstGeom prst="rect">
            <a:avLst/>
          </a:prstGeom>
        </p:spPr>
      </p:pic>
      <p:pic>
        <p:nvPicPr>
          <p:cNvPr id="9" name="Picture 4" descr="100+ hình nền tết, ảnh tết 2020 Canh Tý đẹp và ý nghĩa nhất">
            <a:extLst>
              <a:ext uri="{FF2B5EF4-FFF2-40B4-BE49-F238E27FC236}">
                <a16:creationId xmlns:a16="http://schemas.microsoft.com/office/drawing/2014/main" id="{6056F43A-7408-4E4D-B403-8B0F99274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1" y="137160"/>
            <a:ext cx="9144000" cy="656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93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102"/>
          <p:cNvPicPr>
            <a:picLocks noGrp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990600"/>
            <a:ext cx="9144000" cy="6416675"/>
          </a:xfrm>
        </p:spPr>
      </p:pic>
      <p:pic>
        <p:nvPicPr>
          <p:cNvPr id="409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28822" r="6590" b="41818"/>
          <a:stretch>
            <a:fillRect/>
          </a:stretch>
        </p:blipFill>
        <p:spPr bwMode="auto">
          <a:xfrm>
            <a:off x="1616075" y="2530475"/>
            <a:ext cx="5241925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28822" r="6590" b="41818"/>
          <a:stretch>
            <a:fillRect/>
          </a:stretch>
        </p:blipFill>
        <p:spPr bwMode="auto">
          <a:xfrm>
            <a:off x="1579563" y="5253038"/>
            <a:ext cx="5354637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>
            <a:fillRect/>
          </a:stretch>
        </p:blipFill>
        <p:spPr bwMode="auto">
          <a:xfrm>
            <a:off x="1460500" y="3733800"/>
            <a:ext cx="1163638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>
            <a:fillRect/>
          </a:stretch>
        </p:blipFill>
        <p:spPr bwMode="auto">
          <a:xfrm>
            <a:off x="1449388" y="6396038"/>
            <a:ext cx="1163637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541" r="69856" b="77406"/>
          <a:stretch>
            <a:fillRect/>
          </a:stretch>
        </p:blipFill>
        <p:spPr bwMode="auto">
          <a:xfrm>
            <a:off x="1231900" y="581025"/>
            <a:ext cx="14493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hậu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9" t="14243" r="21313" b="65636"/>
          <a:stretch>
            <a:fillRect/>
          </a:stretch>
        </p:blipFill>
        <p:spPr bwMode="auto">
          <a:xfrm>
            <a:off x="2743200" y="2219325"/>
            <a:ext cx="75406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Chậu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r="84909" b="62485"/>
          <a:stretch>
            <a:fillRect/>
          </a:stretch>
        </p:blipFill>
        <p:spPr bwMode="auto">
          <a:xfrm>
            <a:off x="2712685" y="4917440"/>
            <a:ext cx="914400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hậu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16121" r="59859" b="65269"/>
          <a:stretch>
            <a:fillRect/>
          </a:stretch>
        </p:blipFill>
        <p:spPr bwMode="auto">
          <a:xfrm>
            <a:off x="5105700" y="2297112"/>
            <a:ext cx="823913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hậu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4" t="42908" r="14403" b="35942"/>
          <a:stretch>
            <a:fillRect/>
          </a:stretch>
        </p:blipFill>
        <p:spPr bwMode="auto">
          <a:xfrm>
            <a:off x="5013068" y="4990306"/>
            <a:ext cx="87312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8" t="19093" r="49348" b="61813"/>
          <a:stretch>
            <a:fillRect/>
          </a:stretch>
        </p:blipFill>
        <p:spPr bwMode="auto">
          <a:xfrm>
            <a:off x="4851936" y="1197769"/>
            <a:ext cx="1195387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8" t="19093" r="49348" b="61813"/>
          <a:stretch>
            <a:fillRect/>
          </a:stretch>
        </p:blipFill>
        <p:spPr bwMode="auto">
          <a:xfrm>
            <a:off x="4749993" y="3797300"/>
            <a:ext cx="119538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50" r="42493" b="16200"/>
          <a:stretch>
            <a:fillRect/>
          </a:stretch>
        </p:blipFill>
        <p:spPr bwMode="auto">
          <a:xfrm>
            <a:off x="2681288" y="3852863"/>
            <a:ext cx="91598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50" r="42493" b="16200"/>
          <a:stretch>
            <a:fillRect/>
          </a:stretch>
        </p:blipFill>
        <p:spPr bwMode="auto">
          <a:xfrm>
            <a:off x="2746375" y="1219200"/>
            <a:ext cx="915988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8375">
            <a:off x="3160713" y="817563"/>
            <a:ext cx="1020762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8753">
            <a:off x="2989412" y="3481680"/>
            <a:ext cx="1052513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8" name="Right Arrow 3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258763" y="5954713"/>
            <a:ext cx="946150" cy="808037"/>
          </a:xfrm>
          <a:prstGeom prst="rightArrow">
            <a:avLst>
              <a:gd name="adj1" fmla="val 50000"/>
              <a:gd name="adj2" fmla="val 5003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UTM Avo"/>
            </a:endParaRPr>
          </a:p>
        </p:txBody>
      </p:sp>
      <p:pic>
        <p:nvPicPr>
          <p:cNvPr id="40" name="Picture 3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6339">
            <a:off x="5359143" y="659607"/>
            <a:ext cx="10541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1823">
            <a:off x="5402563" y="3373437"/>
            <a:ext cx="10541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834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14400" y="1219200"/>
            <a:ext cx="7348105" cy="14478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11;…; 13; 14.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00400" y="3200400"/>
            <a:ext cx="2362200" cy="7736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19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9" t="24847" r="29900" b="27475"/>
          <a:stretch>
            <a:fillRect/>
          </a:stretch>
        </p:blipFill>
        <p:spPr bwMode="auto">
          <a:xfrm>
            <a:off x="7773988" y="4197350"/>
            <a:ext cx="137001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67C637-EC1D-4CB2-82A4-CA1458FB89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281312" y="2281473"/>
            <a:ext cx="1714500" cy="1833327"/>
          </a:xfrm>
          <a:prstGeom prst="rect">
            <a:avLst/>
          </a:prstGeom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913E79-3084-43D2-BF67-87B19692B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9488" y="18750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4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66800" y="1524000"/>
            <a:ext cx="7348105" cy="14478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vỗ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381000" y="2997200"/>
            <a:ext cx="1714500" cy="1833327"/>
          </a:xfrm>
          <a:prstGeom prst="rect">
            <a:avLst/>
          </a:prstGeom>
        </p:spPr>
      </p:pic>
      <p:pic>
        <p:nvPicPr>
          <p:cNvPr id="9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9" t="24847" r="29900" b="27475"/>
          <a:stretch>
            <a:fillRect/>
          </a:stretch>
        </p:blipFill>
        <p:spPr bwMode="auto">
          <a:xfrm>
            <a:off x="7696200" y="4572000"/>
            <a:ext cx="1184937" cy="214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66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57695" y="435596"/>
            <a:ext cx="7348105" cy="14478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362200" y="2514599"/>
            <a:ext cx="4954588" cy="14477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6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9" t="24847" r="29900" b="27475"/>
          <a:stretch>
            <a:fillRect/>
          </a:stretch>
        </p:blipFill>
        <p:spPr bwMode="auto">
          <a:xfrm>
            <a:off x="7621588" y="4197350"/>
            <a:ext cx="137001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E8873E-65AC-4DC1-B1C8-2B5E84176B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304800" y="1905000"/>
            <a:ext cx="1714500" cy="1833327"/>
          </a:xfrm>
          <a:prstGeom prst="rect">
            <a:avLst/>
          </a:prstGeom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8000136-FA8A-42AC-A096-B9736E2A0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7120" y="11594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5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97947" y="1384230"/>
            <a:ext cx="7348105" cy="14478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16.</a:t>
            </a:r>
          </a:p>
        </p:txBody>
      </p:sp>
      <p:pic>
        <p:nvPicPr>
          <p:cNvPr id="17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9" t="24847" r="29900" b="27475"/>
          <a:stretch>
            <a:fillRect/>
          </a:stretch>
        </p:blipFill>
        <p:spPr bwMode="auto">
          <a:xfrm>
            <a:off x="7691610" y="4197350"/>
            <a:ext cx="137001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F08F14-D3CD-464C-989A-7A72B7F3EB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225" y1="47547" x2="58037" y2="36887"/>
                        <a14:foregroundMark x1="41117" y1="73942" x2="50085" y2="62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15576" r="18485" b="11111"/>
          <a:stretch/>
        </p:blipFill>
        <p:spPr>
          <a:xfrm>
            <a:off x="381000" y="2862510"/>
            <a:ext cx="1714500" cy="183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5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397CA-0389-4A21-8DDA-6ACF420465B7}"/>
              </a:ext>
            </a:extLst>
          </p:cNvPr>
          <p:cNvSpPr txBox="1"/>
          <p:nvPr/>
        </p:nvSpPr>
        <p:spPr>
          <a:xfrm>
            <a:off x="0" y="228600"/>
            <a:ext cx="8991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HP001 4 hàng" panose="020B0603050302020204" pitchFamily="34" charset="0"/>
              </a:rPr>
              <a:t>Thứ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ba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err="1">
                <a:latin typeface="HP001 4 hàng" panose="020B0603050302020204" pitchFamily="34" charset="0"/>
              </a:rPr>
              <a:t>ngày</a:t>
            </a:r>
            <a:r>
              <a:rPr lang="en-US" sz="4000" b="1">
                <a:latin typeface="HP001 4 hàng" panose="020B0603050302020204" pitchFamily="34" charset="0"/>
              </a:rPr>
              <a:t> 18 </a:t>
            </a:r>
            <a:r>
              <a:rPr lang="en-US" sz="4000" b="1" dirty="0" err="1">
                <a:latin typeface="HP001 4 hàng" panose="020B0603050302020204" pitchFamily="34" charset="0"/>
              </a:rPr>
              <a:t>tháng</a:t>
            </a:r>
            <a:r>
              <a:rPr lang="en-US" sz="4000" b="1" dirty="0">
                <a:latin typeface="HP001 4 hàng" panose="020B0603050302020204" pitchFamily="34" charset="0"/>
              </a:rPr>
              <a:t> 1 </a:t>
            </a:r>
            <a:r>
              <a:rPr lang="en-US" sz="4000" b="1" err="1">
                <a:latin typeface="HP001 4 hàng" panose="020B0603050302020204" pitchFamily="34" charset="0"/>
              </a:rPr>
              <a:t>năm</a:t>
            </a:r>
            <a:r>
              <a:rPr lang="en-US" sz="4000" b="1">
                <a:latin typeface="HP001 4 hàng" panose="020B0603050302020204" pitchFamily="34" charset="0"/>
              </a:rPr>
              <a:t> 2022</a:t>
            </a:r>
            <a:endParaRPr lang="en-US" sz="4000" b="1" dirty="0">
              <a:latin typeface="HP001 4 hàng" panose="020B0603050302020204" pitchFamily="34" charset="0"/>
            </a:endParaRPr>
          </a:p>
          <a:p>
            <a:pPr algn="ctr"/>
            <a:endParaRPr lang="en-US" sz="5400" b="1" dirty="0">
              <a:latin typeface="HP001 4 hàng" panose="020B0603050302020204" pitchFamily="34" charset="0"/>
            </a:endParaRPr>
          </a:p>
          <a:p>
            <a:pPr algn="ctr"/>
            <a:r>
              <a:rPr lang="en-US" sz="5400" b="1" u="sng" dirty="0" err="1">
                <a:latin typeface="HP001 4 hàng" panose="020B0603050302020204" pitchFamily="34" charset="0"/>
              </a:rPr>
              <a:t>Toán</a:t>
            </a:r>
            <a:endParaRPr lang="en-US" sz="5400" b="1" u="sng" dirty="0">
              <a:latin typeface="HP001 4 hàng" panose="020B0603050302020204" pitchFamily="34" charset="0"/>
            </a:endParaRPr>
          </a:p>
          <a:p>
            <a:pPr algn="ctr"/>
            <a:endParaRPr lang="en-US" sz="5200" b="1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5200" b="1">
                <a:solidFill>
                  <a:srgbClr val="FF0000"/>
                </a:solidFill>
                <a:latin typeface="HP001 4 hàng" panose="020B0603050302020204" pitchFamily="34" charset="0"/>
              </a:rPr>
              <a:t>Các </a:t>
            </a:r>
            <a:r>
              <a:rPr lang="en-US" sz="5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17, 18, 19, 20 ( </a:t>
            </a:r>
            <a:r>
              <a:rPr lang="en-US" sz="5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822103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6A6916-675A-466A-BE04-1F2A288181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2139" r="6364" b="43553"/>
          <a:stretch/>
        </p:blipFill>
        <p:spPr>
          <a:xfrm>
            <a:off x="0" y="914400"/>
            <a:ext cx="914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90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226</Words>
  <Application>Microsoft Office PowerPoint</Application>
  <PresentationFormat>On-screen Show (4:3)</PresentationFormat>
  <Paragraphs>45</Paragraphs>
  <Slides>26</Slides>
  <Notes>5</Notes>
  <HiddenSlides>1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HP001 4 hàng</vt:lpstr>
      <vt:lpstr>HP001 5H</vt:lpstr>
      <vt:lpstr>Times New Roman</vt:lpstr>
      <vt:lpstr>UTM Avo</vt:lpstr>
      <vt:lpstr>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Số?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79</cp:revision>
  <dcterms:created xsi:type="dcterms:W3CDTF">2020-08-08T17:20:00Z</dcterms:created>
  <dcterms:modified xsi:type="dcterms:W3CDTF">2022-01-17T10:24:09Z</dcterms:modified>
</cp:coreProperties>
</file>