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  <p:sldMasterId id="2147483703" r:id="rId5"/>
  </p:sldMasterIdLst>
  <p:notesMasterIdLst>
    <p:notesMasterId r:id="rId35"/>
  </p:notesMasterIdLst>
  <p:sldIdLst>
    <p:sldId id="262" r:id="rId6"/>
    <p:sldId id="273" r:id="rId7"/>
    <p:sldId id="274" r:id="rId8"/>
    <p:sldId id="275" r:id="rId9"/>
    <p:sldId id="264" r:id="rId10"/>
    <p:sldId id="278" r:id="rId11"/>
    <p:sldId id="279" r:id="rId12"/>
    <p:sldId id="280" r:id="rId13"/>
    <p:sldId id="281" r:id="rId14"/>
    <p:sldId id="270" r:id="rId15"/>
    <p:sldId id="298" r:id="rId16"/>
    <p:sldId id="260" r:id="rId17"/>
    <p:sldId id="303" r:id="rId18"/>
    <p:sldId id="283" r:id="rId19"/>
    <p:sldId id="294" r:id="rId20"/>
    <p:sldId id="300" r:id="rId21"/>
    <p:sldId id="296" r:id="rId22"/>
    <p:sldId id="302" r:id="rId23"/>
    <p:sldId id="287" r:id="rId24"/>
    <p:sldId id="297" r:id="rId25"/>
    <p:sldId id="299" r:id="rId26"/>
    <p:sldId id="293" r:id="rId27"/>
    <p:sldId id="301" r:id="rId28"/>
    <p:sldId id="271" r:id="rId29"/>
    <p:sldId id="290" r:id="rId30"/>
    <p:sldId id="289" r:id="rId31"/>
    <p:sldId id="284" r:id="rId32"/>
    <p:sldId id="286" r:id="rId33"/>
    <p:sldId id="29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08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0364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1871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9879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1431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7342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3510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D60BD-B401-4BFB-BCBE-3730E5CCF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629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CB88-8116-4773-B272-CEDE23AE3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8318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9206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1839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3077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88690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9977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153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2010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4555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0880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400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6174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D60BD-B401-4BFB-BCBE-3730E5CCF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188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CB88-8116-4773-B272-CEDE23AE3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28755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6484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73140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2964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954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9562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56310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0973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6440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307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6270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9626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D60BD-B401-4BFB-BCBE-3730E5CCF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358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CB88-8116-4773-B272-CEDE23AE3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0862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8362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20772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6341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5486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0264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388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47457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3506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40414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8278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3832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8727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D60BD-B401-4BFB-BCBE-3730E5CCF1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13512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CB88-8116-4773-B272-CEDE23AE3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7042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0993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1432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420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30083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4B4A3-57DD-4612-8E1E-EA5DCEB25C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BA0B-148D-4912-AE60-70B1D0178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" y="260686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56" y="520038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2" name="WordArt 121">
            <a:extLst>
              <a:ext uri="{FF2B5EF4-FFF2-40B4-BE49-F238E27FC236}">
                <a16:creationId xmlns:a16="http://schemas.microsoft.com/office/drawing/2014/main" id="{B9800B12-6888-45CA-B2ED-86BC81D8C62F}"/>
              </a:ext>
            </a:extLst>
          </p:cNvPr>
          <p:cNvSpPr>
            <a:spLocks noTextEdit="1"/>
          </p:cNvSpPr>
          <p:nvPr/>
        </p:nvSpPr>
        <p:spPr>
          <a:xfrm>
            <a:off x="3414726" y="990600"/>
            <a:ext cx="539115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1344408" cy="1464231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C52E0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C52E0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597396"/>
            <a:ext cx="8296408" cy="70788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1" y="2981961"/>
            <a:ext cx="8975281" cy="70788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47591" y="4220841"/>
                <a:ext cx="10463089" cy="102027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dm;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91" y="4220841"/>
                <a:ext cx="10463089" cy="1020279"/>
              </a:xfrm>
              <a:prstGeom prst="rect">
                <a:avLst/>
              </a:prstGeom>
              <a:blipFill>
                <a:blip r:embed="rId4"/>
                <a:stretch>
                  <a:fillRect l="-2040" b="-65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8"/>
          <p:cNvSpPr txBox="1"/>
          <p:nvPr/>
        </p:nvSpPr>
        <p:spPr>
          <a:xfrm>
            <a:off x="1011029" y="5045247"/>
            <a:ext cx="1024138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3066074" y="2787799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92920" y="4354177"/>
            <a:ext cx="71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V: thể tích hình hộp chữ nhật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221320" y="155450"/>
            <a:ext cx="11591327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9369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6" grpId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11046342" cy="1464231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440873" y="2605967"/>
            <a:ext cx="1805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201251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0" y="2610074"/>
            <a:ext cx="24510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496002" y="1584024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3590048" y="14442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6810414" y="101749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187577" y="2920949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167253" y="1996919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496002" y="1929177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398253" y="1881437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4855453" y="1356865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129304" y="1966229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39291" y="358691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281239" y="2678945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199972" y="186498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169" y="2614911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107590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4019" y="1249563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1"/>
            <a:ext cx="6337296" cy="1961670"/>
            <a:chOff x="77" y="450"/>
            <a:chExt cx="3103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408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1"/>
            <a:ext cx="2879883" cy="1881512"/>
            <a:chOff x="3523" y="1002"/>
            <a:chExt cx="1603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49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49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54826" y="378510"/>
            <a:ext cx="15835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7" y="2572122"/>
            <a:ext cx="8382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494869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33 -0.00116 L -0.24453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-4.07407E-6 L 1.66667E-6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11046342" cy="1464231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52E05"/>
                </a:solidFill>
                <a:effectLst/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52E05"/>
                </a:solidFill>
                <a:effectLst/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440873" y="2605967"/>
            <a:ext cx="1805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201251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0" y="2610074"/>
            <a:ext cx="24510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8cm</a:t>
            </a:r>
          </a:p>
        </p:txBody>
      </p:sp>
      <p:sp>
        <p:nvSpPr>
          <p:cNvPr id="2" name="Down Arrow 1">
            <a:hlinkClick r:id="rId4" action="ppaction://hlinksldjump"/>
          </p:cNvPr>
          <p:cNvSpPr/>
          <p:nvPr/>
        </p:nvSpPr>
        <p:spPr>
          <a:xfrm>
            <a:off x="10474035" y="6289964"/>
            <a:ext cx="263238" cy="443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10972800" y="6414655"/>
            <a:ext cx="471055" cy="18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Up Arrow 3">
            <a:hlinkClick r:id="rId6" action="ppaction://hlinksldjump"/>
          </p:cNvPr>
          <p:cNvSpPr/>
          <p:nvPr/>
        </p:nvSpPr>
        <p:spPr>
          <a:xfrm>
            <a:off x="11679383" y="6414655"/>
            <a:ext cx="306916" cy="31865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108966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endParaRPr kumimoji="0" lang="en-US" sz="4800" b="1" i="0" u="none" strike="noStrike" kern="1200" cap="none" spc="50" normalizeH="0" baseline="0" noProof="0" dirty="0" smtClean="0">
              <a:ln w="11430"/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800" b="1" i="0" u="sng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800" b="1" i="0" u="sng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69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6015" y="2489677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6" name="Arc 33"/>
          <p:cNvSpPr/>
          <p:nvPr/>
        </p:nvSpPr>
        <p:spPr>
          <a:xfrm flipH="1">
            <a:off x="5659788" y="3456118"/>
            <a:ext cx="185909" cy="8382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20" y="528"/>
              </a:cxn>
              <a:cxn ang="0">
                <a:pos x="0" y="236"/>
              </a:cxn>
            </a:cxnLst>
            <a:rect l="0" t="0" r="0" b="0"/>
            <a:pathLst>
              <a:path w="21600" h="38200" fill="none">
                <a:moveTo>
                  <a:pt x="13258" y="0"/>
                </a:moveTo>
                <a:cubicBezTo>
                  <a:pt x="18521" y="4092"/>
                  <a:pt x="21600" y="10385"/>
                  <a:pt x="21600" y="17052"/>
                </a:cubicBezTo>
                <a:cubicBezTo>
                  <a:pt x="21600" y="27287"/>
                  <a:pt x="14416" y="36116"/>
                  <a:pt x="4395" y="38199"/>
                </a:cubicBezTo>
              </a:path>
              <a:path w="21600" h="38200" stroke="0">
                <a:moveTo>
                  <a:pt x="13258" y="0"/>
                </a:moveTo>
                <a:cubicBezTo>
                  <a:pt x="18521" y="4092"/>
                  <a:pt x="21600" y="10385"/>
                  <a:pt x="21600" y="17052"/>
                </a:cubicBezTo>
                <a:cubicBezTo>
                  <a:pt x="21600" y="27287"/>
                  <a:pt x="14416" y="36116"/>
                  <a:pt x="4395" y="38199"/>
                </a:cubicBezTo>
                <a:lnTo>
                  <a:pt x="0" y="17052"/>
                </a:lnTo>
                <a:lnTo>
                  <a:pt x="13258" y="0"/>
                </a:lnTo>
                <a:close/>
              </a:path>
            </a:pathLst>
          </a:custGeom>
          <a:noFill/>
          <a:ln w="9525" cap="flat" cmpd="sng">
            <a:solidFill>
              <a:schemeClr val="bg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302689" cy="1328023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Tính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thể tích hòn đá trong bể nước theo hình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17573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302689" cy="1328023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vi-VN" sz="3600" b="1" dirty="0" smtClean="0">
                <a:latin typeface="Arial" panose="020B0604020202020204" pitchFamily="34" charset="0"/>
              </a:rPr>
              <a:t>Tính </a:t>
            </a:r>
            <a:r>
              <a:rPr lang="vi-VN" sz="3600" b="1" dirty="0">
                <a:latin typeface="Arial" panose="020B0604020202020204" pitchFamily="34" charset="0"/>
              </a:rPr>
              <a:t>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529455" y="6525491"/>
            <a:ext cx="401781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>
            <a:off x="11346873" y="6400800"/>
            <a:ext cx="471054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79"/>
              <p:cNvSpPr txBox="1">
                <a:spLocks noChangeArrowheads="1"/>
              </p:cNvSpPr>
              <p:nvPr/>
            </p:nvSpPr>
            <p:spPr bwMode="auto">
              <a:xfrm>
                <a:off x="576936" y="3200400"/>
                <a:ext cx="11310263" cy="14295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 </a:t>
                </a:r>
                <a:r>
                  <a:rPr kumimoji="0" lang="en-US" sz="40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Cách</a:t>
                </a:r>
                <a:r>
                  <a:rPr kumimoji="0" lang="en-US" sz="4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ò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đá 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chiều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dài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x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chiều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rộng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x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mực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nước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dâng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lên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1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936" y="3200400"/>
                <a:ext cx="11310263" cy="1429559"/>
              </a:xfrm>
              <a:prstGeom prst="rect">
                <a:avLst/>
              </a:prstGeom>
              <a:blipFill>
                <a:blip r:embed="rId2"/>
                <a:stretch>
                  <a:fillRect l="-1941" t="-7660" b="-161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80"/>
              <p:cNvSpPr txBox="1">
                <a:spLocks noChangeArrowheads="1"/>
              </p:cNvSpPr>
              <p:nvPr/>
            </p:nvSpPr>
            <p:spPr bwMode="auto">
              <a:xfrm>
                <a:off x="457200" y="1518441"/>
                <a:ext cx="10958945" cy="1446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 </a:t>
                </a:r>
                <a:r>
                  <a:rPr kumimoji="0" lang="en-US" sz="4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Cách1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ò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đá</m:t>
                        </m:r>
                      </m:sub>
                    </m:sSub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ướ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𝑐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𝑣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à 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ò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đá </m:t>
                        </m:r>
                      </m:sub>
                    </m:sSub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ướ</m:t>
                        </m:r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1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518441"/>
                <a:ext cx="10958945" cy="1446550"/>
              </a:xfrm>
              <a:prstGeom prst="rect">
                <a:avLst/>
              </a:prstGeom>
              <a:blipFill>
                <a:blip r:embed="rId3"/>
                <a:stretch>
                  <a:fillRect l="-1947" t="-7595" b="-21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189"/>
          <p:cNvSpPr txBox="1">
            <a:spLocks noChangeArrowheads="1"/>
          </p:cNvSpPr>
          <p:nvPr/>
        </p:nvSpPr>
        <p:spPr bwMode="auto">
          <a:xfrm>
            <a:off x="990600" y="447831"/>
            <a:ext cx="9225539" cy="63094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hòn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bể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10681855" y="6137564"/>
            <a:ext cx="595745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5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8"/>
          <p:cNvSpPr txBox="1"/>
          <p:nvPr/>
        </p:nvSpPr>
        <p:spPr>
          <a:xfrm>
            <a:off x="1011029" y="5045247"/>
            <a:ext cx="1024138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3066074" y="2787799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92920" y="4354177"/>
            <a:ext cx="71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V: thể tích hình hộp chữ nhật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221320" y="155450"/>
            <a:ext cx="11591327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32117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Chúc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mừng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quà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may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1236036" y="5874221"/>
            <a:ext cx="568037" cy="429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8"/>
          <p:cNvSpPr txBox="1"/>
          <p:nvPr/>
        </p:nvSpPr>
        <p:spPr>
          <a:xfrm>
            <a:off x="1011029" y="5045247"/>
            <a:ext cx="1024138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3066074" y="2787799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92920" y="4354177"/>
            <a:ext cx="71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V: thể tích hình hộp chữ nhật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221320" y="155450"/>
            <a:ext cx="11591327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32092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Mực nước dâng lên là: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1111345" y="6497782"/>
            <a:ext cx="526473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006" y="1580546"/>
            <a:ext cx="108343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 x 10 x 5 = 500 (cm</a:t>
            </a:r>
            <a:r>
              <a:rPr lang="en-US" sz="4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 x 10 x 7 = 700 (cm</a:t>
            </a:r>
            <a:r>
              <a:rPr lang="en-US" sz="4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700 – 500 = 200 (cm</a:t>
            </a:r>
            <a:r>
              <a:rPr lang="en-US" sz="4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200cm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1111345" y="6373091"/>
            <a:ext cx="471055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 smtClean="0">
                <a:latin typeface="Arial" panose="020B0604020202020204" pitchFamily="34" charset="0"/>
              </a:rPr>
              <a:t>Cách</a:t>
            </a:r>
            <a:r>
              <a:rPr sz="2800" dirty="0" smtClean="0">
                <a:latin typeface="Arial" panose="020B0604020202020204" pitchFamily="34" charset="0"/>
              </a:rPr>
              <a:t>: </a:t>
            </a:r>
            <a:r>
              <a:rPr sz="2800" dirty="0">
                <a:latin typeface="Arial" panose="020B0604020202020204" pitchFamily="34" charset="0"/>
              </a:rPr>
              <a:t>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2419638"/>
            <a:chOff x="2656379" y="326002"/>
            <a:chExt cx="6354197" cy="2785128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5896388" y="2249320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Arial" panose="020B0604020202020204" pitchFamily="34" charset="0"/>
                </a:rPr>
                <a:t>7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11287125" y="6613236"/>
            <a:ext cx="657225" cy="24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2316" y="5143971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1373" y="4405727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 smtClean="0">
                <a:latin typeface="Arial" panose="020B0604020202020204" pitchFamily="34" charset="0"/>
              </a:rPr>
              <a:t>Cách</a:t>
            </a:r>
            <a:r>
              <a:rPr sz="2800" dirty="0" smtClean="0">
                <a:latin typeface="Arial" panose="020B0604020202020204" pitchFamily="34" charset="0"/>
              </a:rPr>
              <a:t>: </a:t>
            </a:r>
            <a:r>
              <a:rPr sz="2800" dirty="0">
                <a:latin typeface="Arial" panose="020B0604020202020204" pitchFamily="34" charset="0"/>
              </a:rPr>
              <a:t>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</a:t>
            </a:r>
            <a:r>
              <a:rPr sz="2800" b="1" dirty="0" err="1">
                <a:latin typeface="Arial" panose="020B0604020202020204" pitchFamily="34" charset="0"/>
              </a:rPr>
              <a:t>nhật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</a:rPr>
              <a:t>(</a:t>
            </a:r>
            <a:r>
              <a:rPr lang="en-US" sz="2800" b="1" dirty="0" smtClean="0">
                <a:latin typeface="Arial" panose="020B0604020202020204" pitchFamily="34" charset="0"/>
              </a:rPr>
              <a:t>2</a:t>
            </a:r>
            <a:r>
              <a:rPr sz="2800" b="1" dirty="0" smtClean="0">
                <a:latin typeface="Arial" panose="020B0604020202020204" pitchFamily="34" charset="0"/>
              </a:rPr>
              <a:t>) </a:t>
            </a:r>
            <a:r>
              <a:rPr sz="2800" b="1" dirty="0">
                <a:latin typeface="Arial" panose="020B0604020202020204" pitchFamily="34" charset="0"/>
              </a:rPr>
              <a:t>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</a:t>
            </a:r>
            <a:r>
              <a:rPr sz="2800" b="1" dirty="0" err="1">
                <a:latin typeface="Arial" panose="020B0604020202020204" pitchFamily="34" charset="0"/>
              </a:rPr>
              <a:t>hộp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</a:rPr>
              <a:t>(</a:t>
            </a:r>
            <a:r>
              <a:rPr lang="en-US" sz="2800" b="1" dirty="0" smtClean="0">
                <a:latin typeface="Arial" panose="020B0604020202020204" pitchFamily="34" charset="0"/>
              </a:rPr>
              <a:t>1</a:t>
            </a:r>
            <a:r>
              <a:rPr sz="2800" b="1" dirty="0" smtClean="0">
                <a:latin typeface="Arial" panose="020B0604020202020204" pitchFamily="34" charset="0"/>
              </a:rPr>
              <a:t>) </a:t>
            </a:r>
            <a:r>
              <a:rPr sz="2800" b="1" dirty="0">
                <a:latin typeface="Arial" panose="020B0604020202020204" pitchFamily="34" charset="0"/>
              </a:rPr>
              <a:t>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</a:t>
            </a:r>
            <a:r>
              <a:rPr sz="2800" b="1" dirty="0" err="1">
                <a:latin typeface="Arial" panose="020B0604020202020204" pitchFamily="34" charset="0"/>
              </a:rPr>
              <a:t>nhật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</a:rPr>
              <a:t>(</a:t>
            </a:r>
            <a:r>
              <a:rPr lang="en-US" sz="2800" b="1" dirty="0" smtClean="0">
                <a:latin typeface="Arial" panose="020B0604020202020204" pitchFamily="34" charset="0"/>
              </a:rPr>
              <a:t>1</a:t>
            </a:r>
            <a:r>
              <a:rPr sz="2800" b="1" dirty="0" smtClean="0">
                <a:latin typeface="Arial" panose="020B0604020202020204" pitchFamily="34" charset="0"/>
              </a:rPr>
              <a:t>) </a:t>
            </a:r>
            <a:r>
              <a:rPr sz="2800" b="1" dirty="0">
                <a:latin typeface="Arial" panose="020B0604020202020204" pitchFamily="34" charset="0"/>
              </a:rPr>
              <a:t>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792691" y="6428509"/>
            <a:ext cx="817418" cy="184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549644" y="712292"/>
            <a:ext cx="5334000" cy="2333625"/>
            <a:chOff x="240" y="450"/>
            <a:chExt cx="3360" cy="1470"/>
          </a:xfrm>
        </p:grpSpPr>
        <p:grpSp>
          <p:nvGrpSpPr>
            <p:cNvPr id="91141" name="Group 5"/>
            <p:cNvGrpSpPr>
              <a:grpSpLocks/>
            </p:cNvGrpSpPr>
            <p:nvPr/>
          </p:nvGrpSpPr>
          <p:grpSpPr bwMode="auto">
            <a:xfrm>
              <a:off x="624" y="768"/>
              <a:ext cx="1488" cy="1152"/>
              <a:chOff x="1152" y="432"/>
              <a:chExt cx="1488" cy="1152"/>
            </a:xfrm>
          </p:grpSpPr>
          <p:sp>
            <p:nvSpPr>
              <p:cNvPr id="91142" name="AutoShape 6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43" name="Line 7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72" y="777"/>
              <a:ext cx="1104" cy="912"/>
              <a:chOff x="2976" y="576"/>
              <a:chExt cx="1104" cy="912"/>
            </a:xfrm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240" y="729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3024" y="72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736" y="158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166769" y="1593048"/>
            <a:ext cx="2430462" cy="2049463"/>
            <a:chOff x="3512" y="1050"/>
            <a:chExt cx="1531" cy="1291"/>
          </a:xfrm>
        </p:grpSpPr>
        <p:grpSp>
          <p:nvGrpSpPr>
            <p:cNvPr id="91178" name="Group 42"/>
            <p:cNvGrpSpPr>
              <a:grpSpLocks/>
            </p:cNvGrpSpPr>
            <p:nvPr/>
          </p:nvGrpSpPr>
          <p:grpSpPr bwMode="auto">
            <a:xfrm>
              <a:off x="3512" y="1072"/>
              <a:ext cx="1104" cy="942"/>
              <a:chOff x="3512" y="1072"/>
              <a:chExt cx="1104" cy="942"/>
            </a:xfrm>
          </p:grpSpPr>
          <p:sp>
            <p:nvSpPr>
              <p:cNvPr id="91154" name="AutoShape 18"/>
              <p:cNvSpPr>
                <a:spLocks noChangeArrowheads="1"/>
              </p:cNvSpPr>
              <p:nvPr/>
            </p:nvSpPr>
            <p:spPr bwMode="auto">
              <a:xfrm>
                <a:off x="3512" y="1072"/>
                <a:ext cx="1104" cy="942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55" name="Line 19"/>
              <p:cNvSpPr>
                <a:spLocks noChangeShapeType="1"/>
              </p:cNvSpPr>
              <p:nvPr/>
            </p:nvSpPr>
            <p:spPr bwMode="auto">
              <a:xfrm flipV="1">
                <a:off x="3512" y="1072"/>
                <a:ext cx="240" cy="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560" y="2014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 rot="-6096208">
              <a:off x="4557" y="1209"/>
              <a:ext cx="6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-2478991">
              <a:off x="4368" y="180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6cm</a:t>
              </a:r>
            </a:p>
          </p:txBody>
        </p:sp>
      </p:grp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1981200" y="385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5105400" y="3200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1447800" y="51816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 tích hình hộp chữ nhật lớn là:</a:t>
            </a: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1524000" y="3779838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562100" y="47244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x 6 x 5 = 210 (cm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5867400" y="3810001"/>
            <a:ext cx="48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6477000" y="44196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900 - 210 = 690 (cm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91170" name="Group 34"/>
          <p:cNvGrpSpPr>
            <a:grpSpLocks/>
          </p:cNvGrpSpPr>
          <p:nvPr/>
        </p:nvGrpSpPr>
        <p:grpSpPr bwMode="auto">
          <a:xfrm>
            <a:off x="7364413" y="5029200"/>
            <a:ext cx="1905000" cy="579438"/>
            <a:chOff x="3120" y="3168"/>
            <a:chExt cx="1200" cy="365"/>
          </a:xfrm>
        </p:grpSpPr>
        <p:sp>
          <p:nvSpPr>
            <p:cNvPr id="91171" name="Text Box 35"/>
            <p:cNvSpPr txBox="1">
              <a:spLocks noChangeArrowheads="1"/>
            </p:cNvSpPr>
            <p:nvPr/>
          </p:nvSpPr>
          <p:spPr bwMode="auto">
            <a:xfrm>
              <a:off x="3120" y="3168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Đáp số:</a:t>
              </a:r>
            </a:p>
          </p:txBody>
        </p:sp>
        <p:sp>
          <p:nvSpPr>
            <p:cNvPr id="91172" name="Line 36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9040813" y="5029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690 cm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74" name="Text Box 38"/>
          <p:cNvSpPr txBox="1">
            <a:spLocks noChangeArrowheads="1"/>
          </p:cNvSpPr>
          <p:nvPr/>
        </p:nvSpPr>
        <p:spPr bwMode="auto">
          <a:xfrm>
            <a:off x="1545771" y="6210712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x 12 x 5 = 900(cm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5867400" y="3886200"/>
            <a:ext cx="0" cy="297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145472" y="150019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10903527" y="6210712"/>
            <a:ext cx="734291" cy="370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9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26 -0.00625 L -0.28346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-1.48148E-6 L 1.11022E-1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5" grpId="0"/>
      <p:bldP spid="91166" grpId="0"/>
      <p:bldP spid="91167" grpId="0"/>
      <p:bldP spid="91168" grpId="0"/>
      <p:bldP spid="91169" grpId="0"/>
      <p:bldP spid="91173" grpId="0"/>
      <p:bldP spid="91174" grpId="0"/>
      <p:bldP spid="91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7069134" y="2211946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7947573" y="3182414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488086"/>
            <a:ext cx="95546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lớp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x 16 = 320 (</a:t>
            </a:r>
            <a:r>
              <a:rPr kumimoji="0" lang="en-US" sz="3600" b="1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phương 1cm</a:t>
            </a:r>
            <a:r>
              <a:rPr kumimoji="0" lang="en-US" sz="36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10094980" cy="64633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x10 = 3200 (Hình lập phương 1cm</a:t>
            </a:r>
            <a:r>
              <a:rPr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814926"/>
            <a:ext cx="84114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hàng có: 20 hình lập phương 1cm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1" name="Rectangle 4"/>
          <p:cNvSpPr/>
          <p:nvPr/>
        </p:nvSpPr>
        <p:spPr>
          <a:xfrm>
            <a:off x="-26627" y="-2937"/>
            <a:ext cx="1219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0"/>
                            </p:stCondLst>
                            <p:childTnLst>
                              <p:par>
                                <p:cTn id="2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00"/>
                            </p:stCondLst>
                            <p:childTnLst>
                              <p:par>
                                <p:cTn id="23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"/>
                            </p:stCondLst>
                            <p:childTnLst>
                              <p:par>
                                <p:cTn id="2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7" dur="5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17" y="561303"/>
            <a:ext cx="4219714" cy="1977237"/>
          </a:xfrm>
          <a:prstGeom prst="rect">
            <a:avLst/>
          </a:prstGeom>
        </p:spPr>
      </p:pic>
      <p:sp>
        <p:nvSpPr>
          <p:cNvPr id="15" name="Text Box 698"/>
          <p:cNvSpPr txBox="1">
            <a:spLocks noChangeArrowheads="1"/>
          </p:cNvSpPr>
          <p:nvPr/>
        </p:nvSpPr>
        <p:spPr bwMode="auto">
          <a:xfrm>
            <a:off x="880588" y="4678414"/>
            <a:ext cx="95546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lớp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x 16 = 320 (</a:t>
            </a:r>
            <a:r>
              <a:rPr kumimoji="0" lang="en-US" sz="3600" b="1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phương 1cm</a:t>
            </a:r>
            <a:r>
              <a:rPr kumimoji="0" lang="en-US" sz="36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 Box 699"/>
          <p:cNvSpPr txBox="1"/>
          <p:nvPr/>
        </p:nvSpPr>
        <p:spPr>
          <a:xfrm>
            <a:off x="880588" y="5463349"/>
            <a:ext cx="10094980" cy="64633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x10 = 3200 (Hình lập phương 1cm</a:t>
            </a:r>
            <a:r>
              <a:rPr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 bldLvl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590802" y="3224551"/>
            <a:ext cx="156805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208334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928255" y="3200119"/>
            <a:ext cx="11111345" cy="324594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4052332" cy="2104051"/>
            <a:chOff x="96" y="960"/>
            <a:chExt cx="2984" cy="1501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1160" cy="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18962498">
              <a:off x="1384" y="1737"/>
              <a:ext cx="887" cy="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262" y="2088"/>
              <a:ext cx="983" cy="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145300" y="2917529"/>
            <a:ext cx="208101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900340" y="2192080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900340" y="2189625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21319" y="5705111"/>
            <a:ext cx="1024138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790139" y="3144508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5013719"/>
            <a:ext cx="71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thể tích hình hộp chữ nhật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221320" y="155450"/>
            <a:ext cx="11591327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1385</Words>
  <Application>Microsoft Office PowerPoint</Application>
  <PresentationFormat>Widescreen</PresentationFormat>
  <Paragraphs>245</Paragraphs>
  <Slides>29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.VnTime</vt:lpstr>
      <vt:lpstr>Arial</vt:lpstr>
      <vt:lpstr>Arial-Rounded</vt:lpstr>
      <vt:lpstr>Calibri</vt:lpstr>
      <vt:lpstr>Cambria</vt:lpstr>
      <vt:lpstr>Cambria Math</vt:lpstr>
      <vt:lpstr>等线</vt:lpstr>
      <vt:lpstr>Humanst521 BT</vt:lpstr>
      <vt:lpstr>Times New Roman</vt:lpstr>
      <vt:lpstr>印品黑体</vt:lpstr>
      <vt:lpstr>字魂59号-创粗黑</vt:lpstr>
      <vt:lpstr>字魂70号-灵悦黑体</vt:lpstr>
      <vt:lpstr>Office 主题​​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93</cp:revision>
  <dcterms:created xsi:type="dcterms:W3CDTF">2019-06-26T07:14:23Z</dcterms:created>
  <dcterms:modified xsi:type="dcterms:W3CDTF">2024-02-26T13:30:38Z</dcterms:modified>
</cp:coreProperties>
</file>