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338" r:id="rId3"/>
    <p:sldId id="300" r:id="rId4"/>
    <p:sldId id="331" r:id="rId5"/>
    <p:sldId id="296" r:id="rId6"/>
    <p:sldId id="302" r:id="rId7"/>
    <p:sldId id="341" r:id="rId8"/>
    <p:sldId id="326" r:id="rId9"/>
    <p:sldId id="327" r:id="rId10"/>
    <p:sldId id="340" r:id="rId11"/>
    <p:sldId id="335" r:id="rId12"/>
    <p:sldId id="328" r:id="rId13"/>
    <p:sldId id="333" r:id="rId14"/>
    <p:sldId id="334" r:id="rId15"/>
    <p:sldId id="329" r:id="rId16"/>
    <p:sldId id="324" r:id="rId17"/>
    <p:sldId id="315" r:id="rId18"/>
    <p:sldId id="316" r:id="rId19"/>
    <p:sldId id="317" r:id="rId20"/>
    <p:sldId id="318" r:id="rId21"/>
    <p:sldId id="320" r:id="rId22"/>
    <p:sldId id="321" r:id="rId23"/>
    <p:sldId id="322" r:id="rId24"/>
    <p:sldId id="323" r:id="rId2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0" userDrawn="1">
          <p15:clr>
            <a:srgbClr val="A4A3A4"/>
          </p15:clr>
        </p15:guide>
        <p15:guide id="2" pos="28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0033CC"/>
    <a:srgbClr val="FF0066"/>
    <a:srgbClr val="008000"/>
    <a:srgbClr val="808000"/>
    <a:srgbClr val="FF66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2"/>
    <p:restoredTop sz="94320"/>
  </p:normalViewPr>
  <p:slideViewPr>
    <p:cSldViewPr showGuides="1">
      <p:cViewPr varScale="1">
        <p:scale>
          <a:sx n="70" d="100"/>
          <a:sy n="70" d="100"/>
        </p:scale>
        <p:origin x="660" y="48"/>
      </p:cViewPr>
      <p:guideLst>
        <p:guide orient="horz" pos="2150"/>
        <p:guide pos="28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44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r>
              <a:rPr sz="1200" b="0" dirty="0">
                <a:latin typeface="Arial" panose="020B0604020202020204" pitchFamily="34" charset="0"/>
              </a:rPr>
              <a:t>thứ 6 ngày 11 tháng 4 năm 2008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b="0">
                <a:effectLst/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b="0">
                <a:effectLst/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en-US" sz="1200" b="0" dirty="0">
                <a:latin typeface="Arial" panose="020B0604020202020204" pitchFamily="34" charset="0"/>
              </a:rPr>
              <a:t>‹#›</a:t>
            </a:fld>
            <a:endParaRPr lang="en-US" altLang="en-US" sz="1200" b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117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r>
              <a:rPr sz="1200" b="0" dirty="0">
                <a:latin typeface="Arial" panose="020B0604020202020204" pitchFamily="34" charset="0"/>
              </a:rPr>
              <a:t>thứ 6 ngày 11 tháng 4 năm 2008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b="0">
                <a:effectLst/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b="0">
                <a:effectLst/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en-US" sz="1200" b="0" dirty="0">
                <a:latin typeface="Arial" panose="020B0604020202020204" pitchFamily="34" charset="0"/>
              </a:rPr>
              <a:t>‹#›</a:t>
            </a:fld>
            <a:endParaRPr lang="en-US" altLang="en-US" sz="1200" b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1391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altLang="en-US" dirty="0"/>
              <a:t>‹#›</a:t>
            </a:fld>
            <a:endParaRPr lang="vi-V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altLang="en-US" dirty="0"/>
              <a:t>‹#›</a:t>
            </a:fld>
            <a:endParaRPr lang="vi-V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altLang="en-US" dirty="0"/>
              <a:t>‹#›</a:t>
            </a:fld>
            <a:endParaRPr lang="vi-V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Tahoma" panose="020B0604030504040204" pitchFamily="34" charset="0"/>
              </a:rPr>
              <a:t>‹#›</a:t>
            </a:fld>
            <a:endParaRPr lang="en-US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Tahoma" panose="020B0604030504040204" pitchFamily="34" charset="0"/>
              </a:rPr>
              <a:t>‹#›</a:t>
            </a:fld>
            <a:endParaRPr lang="en-US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Tahoma" panose="020B0604030504040204" pitchFamily="34" charset="0"/>
              </a:rPr>
              <a:t>‹#›</a:t>
            </a:fld>
            <a:endParaRPr lang="en-US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Tahoma" panose="020B0604030504040204" pitchFamily="34" charset="0"/>
              </a:rPr>
              <a:t>‹#›</a:t>
            </a:fld>
            <a:endParaRPr lang="en-US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Tahoma" panose="020B0604030504040204" pitchFamily="34" charset="0"/>
              </a:rPr>
              <a:t>‹#›</a:t>
            </a:fld>
            <a:endParaRPr lang="en-US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Tahoma" panose="020B0604030504040204" pitchFamily="34" charset="0"/>
              </a:rPr>
              <a:t>‹#›</a:t>
            </a:fld>
            <a:endParaRPr lang="en-US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Tahoma" panose="020B0604030504040204" pitchFamily="34" charset="0"/>
              </a:rPr>
              <a:t>‹#›</a:t>
            </a:fld>
            <a:endParaRPr lang="en-US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Tahoma" panose="020B0604030504040204" pitchFamily="34" charset="0"/>
              </a:rPr>
              <a:t>‹#›</a:t>
            </a:fld>
            <a:endParaRPr lang="en-US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altLang="en-US" dirty="0"/>
              <a:t>‹#›</a:t>
            </a:fld>
            <a:endParaRPr lang="vi-V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Tahoma" panose="020B0604030504040204" pitchFamily="34" charset="0"/>
              </a:rPr>
              <a:t>‹#›</a:t>
            </a:fld>
            <a:endParaRPr lang="en-US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Tahoma" panose="020B0604030504040204" pitchFamily="34" charset="0"/>
              </a:rPr>
              <a:t>‹#›</a:t>
            </a:fld>
            <a:endParaRPr lang="en-US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Tahoma" panose="020B0604030504040204" pitchFamily="34" charset="0"/>
              </a:rPr>
              <a:t>‹#›</a:t>
            </a:fld>
            <a:endParaRPr lang="en-US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altLang="en-US" dirty="0"/>
              <a:t>‹#›</a:t>
            </a:fld>
            <a:endParaRPr lang="vi-V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altLang="en-US" dirty="0"/>
              <a:t>‹#›</a:t>
            </a:fld>
            <a:endParaRPr lang="vi-V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altLang="en-US" dirty="0"/>
              <a:t>‹#›</a:t>
            </a:fld>
            <a:endParaRPr lang="vi-V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altLang="en-US" dirty="0"/>
              <a:t>‹#›</a:t>
            </a:fld>
            <a:endParaRPr lang="vi-V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altLang="en-US" dirty="0"/>
              <a:t>‹#›</a:t>
            </a:fld>
            <a:endParaRPr lang="vi-V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altLang="en-US" dirty="0"/>
              <a:t>‹#›</a:t>
            </a:fld>
            <a:endParaRPr lang="vi-V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altLang="en-US" dirty="0"/>
              <a:t>‹#›</a:t>
            </a:fld>
            <a:endParaRPr lang="vi-V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vi-VN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vi-VN" altLang="en-US" dirty="0"/>
              <a:t>Click to edit Master text styles</a:t>
            </a:r>
          </a:p>
          <a:p>
            <a:pPr lvl="1"/>
            <a:r>
              <a:rPr lang="vi-VN" altLang="en-US" dirty="0"/>
              <a:t>Second level</a:t>
            </a:r>
          </a:p>
          <a:p>
            <a:pPr lvl="2"/>
            <a:r>
              <a:rPr lang="vi-VN" altLang="en-US" dirty="0"/>
              <a:t>Third level</a:t>
            </a:r>
          </a:p>
          <a:p>
            <a:pPr lvl="3"/>
            <a:r>
              <a:rPr lang="vi-VN" altLang="en-US" dirty="0"/>
              <a:t>Fourth level</a:t>
            </a:r>
          </a:p>
          <a:p>
            <a:pPr lvl="4"/>
            <a:r>
              <a:rPr lang="vi-VN" altLang="en-US" dirty="0"/>
              <a:t>Fifth level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b="0">
                <a:effectLst/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="0">
                <a:effectLst/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vi-VN" altLang="en-US" dirty="0"/>
              <a:t>‹#›</a:t>
            </a:fld>
            <a:endParaRPr lang="vi-VN" altLang="en-US" dirty="0">
              <a:latin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altLang="en-US" dirty="0">
                <a:latin typeface="Tahoma" panose="020B0604030504040204" pitchFamily="34" charset="0"/>
              </a:rPr>
              <a:t>‹#›</a:t>
            </a:fld>
            <a:endParaRPr lang="en-US" altLang="en-US" dirty="0">
              <a:latin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audio" Target="../media/audio1.wav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audio" Target="../media/audio3.wav"/><Relationship Id="rId10" Type="http://schemas.openxmlformats.org/officeDocument/2006/relationships/image" Target="../media/image10.GIF"/><Relationship Id="rId4" Type="http://schemas.openxmlformats.org/officeDocument/2006/relationships/audio" Target="../media/audio2.wav"/><Relationship Id="rId9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audio" Target="../media/audio1.wav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jpeg"/><Relationship Id="rId5" Type="http://schemas.openxmlformats.org/officeDocument/2006/relationships/audio" Target="../media/audio3.wav"/><Relationship Id="rId10" Type="http://schemas.openxmlformats.org/officeDocument/2006/relationships/image" Target="../media/image11.GIF"/><Relationship Id="rId4" Type="http://schemas.openxmlformats.org/officeDocument/2006/relationships/audio" Target="../media/audio2.wav"/><Relationship Id="rId9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audio" Target="../media/audio1.wav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jpeg"/><Relationship Id="rId5" Type="http://schemas.openxmlformats.org/officeDocument/2006/relationships/audio" Target="../media/audio3.wav"/><Relationship Id="rId10" Type="http://schemas.openxmlformats.org/officeDocument/2006/relationships/image" Target="../media/image12.GIF"/><Relationship Id="rId4" Type="http://schemas.openxmlformats.org/officeDocument/2006/relationships/audio" Target="../media/audio2.wav"/><Relationship Id="rId9" Type="http://schemas.openxmlformats.org/officeDocument/2006/relationships/image" Target="../media/image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audio" Target="../media/audio1.wav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jpeg"/><Relationship Id="rId5" Type="http://schemas.openxmlformats.org/officeDocument/2006/relationships/audio" Target="../media/audio3.wav"/><Relationship Id="rId10" Type="http://schemas.openxmlformats.org/officeDocument/2006/relationships/image" Target="../media/image13.GIF"/><Relationship Id="rId4" Type="http://schemas.openxmlformats.org/officeDocument/2006/relationships/audio" Target="../media/audio2.wav"/><Relationship Id="rId9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0.xml"/><Relationship Id="rId4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857250"/>
            <a:ext cx="9144000" cy="5143500"/>
          </a:xfrm>
        </p:spPr>
      </p:pic>
      <p:pic>
        <p:nvPicPr>
          <p:cNvPr id="512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950"/>
            <a:ext cx="9258300" cy="525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Rectangle 4"/>
          <p:cNvSpPr/>
          <p:nvPr/>
        </p:nvSpPr>
        <p:spPr>
          <a:xfrm>
            <a:off x="1905000" y="2667000"/>
            <a:ext cx="5867400" cy="9144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/>
          <a:p>
            <a:pPr algn="ctr" defTabSz="685800" eaLnBrk="1" hangingPunct="1"/>
            <a:r>
              <a:rPr lang="en-US" alt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  <a:endParaRPr lang="en-US" altLang="en-US" sz="7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543300"/>
            <a:ext cx="1714500" cy="2312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8388" y="3808413"/>
            <a:ext cx="1157287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1450" y="4906963"/>
            <a:ext cx="2676525" cy="11303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923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0925" y="3657600"/>
            <a:ext cx="1524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5285m =  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743200"/>
            <a:ext cx="1143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có: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0313" y="3684588"/>
            <a:ext cx="12192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5000m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95700" y="3702050"/>
            <a:ext cx="1447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+ 285m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8075" y="3709988"/>
            <a:ext cx="1219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5km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81700" y="3709988"/>
            <a:ext cx="1447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+ 285m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2350" y="4733925"/>
            <a:ext cx="21494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5km 285m = 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070225" y="4429125"/>
            <a:ext cx="1981200" cy="1133475"/>
            <a:chOff x="3048000" y="3124200"/>
            <a:chExt cx="1981200" cy="1132820"/>
          </a:xfrm>
        </p:grpSpPr>
        <p:sp>
          <p:nvSpPr>
            <p:cNvPr id="13327" name="TextBox 19"/>
            <p:cNvSpPr txBox="1"/>
            <p:nvPr/>
          </p:nvSpPr>
          <p:spPr>
            <a:xfrm>
              <a:off x="3048000" y="3429000"/>
              <a:ext cx="3810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3429000" y="3723928"/>
              <a:ext cx="758825" cy="95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29" name="TextBox 22"/>
            <p:cNvSpPr txBox="1"/>
            <p:nvPr/>
          </p:nvSpPr>
          <p:spPr>
            <a:xfrm>
              <a:off x="3327779" y="3124200"/>
              <a:ext cx="859808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285</a:t>
              </a:r>
              <a:endPara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330" name="TextBox 23"/>
            <p:cNvSpPr txBox="1"/>
            <p:nvPr/>
          </p:nvSpPr>
          <p:spPr>
            <a:xfrm>
              <a:off x="3291385" y="3733800"/>
              <a:ext cx="100169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  <a:endPara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331" name="TextBox 26"/>
            <p:cNvSpPr txBox="1"/>
            <p:nvPr/>
          </p:nvSpPr>
          <p:spPr>
            <a:xfrm>
              <a:off x="4267200" y="3429000"/>
              <a:ext cx="7620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km</a:t>
              </a:r>
              <a:endPara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918075" y="4733925"/>
            <a:ext cx="17875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5,285km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4" name="TextBox 11"/>
          <p:cNvSpPr txBox="1"/>
          <p:nvPr/>
        </p:nvSpPr>
        <p:spPr>
          <a:xfrm>
            <a:off x="36512" y="268069"/>
            <a:ext cx="9336088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thích hợp v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mẫu): </a:t>
            </a:r>
            <a:endParaRPr lang="en-US" altLang="en-US" sz="36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32638" y="3714750"/>
            <a:ext cx="2087562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5km 285m</a:t>
            </a:r>
            <a:endParaRPr lang="en-US" altLang="en-US" sz="2800" dirty="0">
              <a:latin typeface="Tahoma" panose="020B0604030504040204" pitchFamily="34" charset="0"/>
            </a:endParaRPr>
          </a:p>
        </p:txBody>
      </p:sp>
      <p:sp>
        <p:nvSpPr>
          <p:cNvPr id="20" name="Rectangle 3"/>
          <p:cNvSpPr txBox="1"/>
          <p:nvPr/>
        </p:nvSpPr>
        <p:spPr>
          <a:xfrm>
            <a:off x="76200" y="1524000"/>
            <a:ext cx="8153400" cy="8001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Wingdings" panose="05000000000000000000" pitchFamily="2" charset="2"/>
            </a:pP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5285 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en-US" sz="3600" b="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….</a:t>
            </a:r>
            <a:r>
              <a:rPr lang="en-US" altLang="en-US" sz="3600" b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en-US" sz="3600" b="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 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en-US" sz="36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600" b="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………...</a:t>
            </a:r>
            <a:r>
              <a:rPr lang="en-US" altLang="en-US" sz="3600" b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36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 Box 24"/>
          <p:cNvSpPr txBox="1"/>
          <p:nvPr/>
        </p:nvSpPr>
        <p:spPr>
          <a:xfrm>
            <a:off x="2403902" y="1447800"/>
            <a:ext cx="415498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3600" dirty="0">
                <a:solidFill>
                  <a:srgbClr val="FF0000"/>
                </a:solidFill>
                <a:latin typeface=".VnTime" pitchFamily="34" charset="0"/>
              </a:rPr>
              <a:t>5</a:t>
            </a:r>
            <a:endParaRPr lang="en-US" altLang="en-US" sz="36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3" name="Text Box 24"/>
          <p:cNvSpPr txBox="1"/>
          <p:nvPr/>
        </p:nvSpPr>
        <p:spPr>
          <a:xfrm>
            <a:off x="3771037" y="1447800"/>
            <a:ext cx="877163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3600" dirty="0" smtClean="0">
                <a:solidFill>
                  <a:srgbClr val="FF0000"/>
                </a:solidFill>
                <a:latin typeface=".VnTime" pitchFamily="34" charset="0"/>
              </a:rPr>
              <a:t>285</a:t>
            </a:r>
            <a:endParaRPr lang="en-US" altLang="en-US" sz="36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4" name="Text Box 24"/>
          <p:cNvSpPr txBox="1"/>
          <p:nvPr/>
        </p:nvSpPr>
        <p:spPr>
          <a:xfrm>
            <a:off x="5863188" y="1411288"/>
            <a:ext cx="1223412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3600" dirty="0" smtClean="0">
                <a:solidFill>
                  <a:srgbClr val="FF0000"/>
                </a:solidFill>
                <a:latin typeface=".VnTime" pitchFamily="34" charset="0"/>
              </a:rPr>
              <a:t>5,285</a:t>
            </a:r>
            <a:endParaRPr lang="en-US" altLang="en-US" sz="3600" dirty="0">
              <a:solidFill>
                <a:srgbClr val="FF00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9" grpId="0"/>
      <p:bldP spid="30" grpId="0"/>
      <p:bldP spid="2" grpId="0"/>
      <p:bldP spid="21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1"/>
          <p:cNvSpPr txBox="1"/>
          <p:nvPr/>
        </p:nvSpPr>
        <p:spPr>
          <a:xfrm>
            <a:off x="171450" y="152400"/>
            <a:ext cx="8967263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3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thích hợp v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chỗ chấm (theo mẫu): 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2" name="TextBox 1"/>
          <p:cNvSpPr txBox="1"/>
          <p:nvPr/>
        </p:nvSpPr>
        <p:spPr>
          <a:xfrm>
            <a:off x="171450" y="838200"/>
            <a:ext cx="8896350" cy="60016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5285m = 5km 285m = 5,285km</a:t>
            </a:r>
          </a:p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1827m = 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 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= 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</a:p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2063m = 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 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= 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 </a:t>
            </a:r>
          </a:p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702m = 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 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= 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 </a:t>
            </a:r>
          </a:p>
          <a:p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34dm = 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 = 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786cm = 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 = 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408cm = 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 = 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6258g =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…kg …g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…,….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2065g = 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 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= 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.kg</a:t>
            </a:r>
          </a:p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8047kg = 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tấn 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 = 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tấn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1"/>
          <p:cNvSpPr txBox="1"/>
          <p:nvPr/>
        </p:nvSpPr>
        <p:spPr>
          <a:xfrm>
            <a:off x="228600" y="11113"/>
            <a:ext cx="7888288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3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thích hợp v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chỗ chấm (theo mẫu): 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" y="914400"/>
            <a:ext cx="81343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5285m = .... km ...........m = ..............km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defRPr/>
            </a:pPr>
            <a:endParaRPr kumimoji="0" lang="en-US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1827m = ….....km ….......m = ….....…km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2063m = ….......km …........m = …...… km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702m = …......km …......m = ….....… km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800" y="762000"/>
            <a:ext cx="4572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2425" y="762000"/>
            <a:ext cx="1198563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285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685800"/>
            <a:ext cx="165417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5,285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1730514"/>
            <a:ext cx="3810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1752600"/>
            <a:ext cx="1198563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827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1676400"/>
            <a:ext cx="138112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1,827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2743200"/>
            <a:ext cx="3810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45037" y="2743200"/>
            <a:ext cx="1198563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2667000"/>
            <a:ext cx="142557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2,063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1000" y="3733800"/>
            <a:ext cx="3810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400" y="3711714"/>
            <a:ext cx="1198563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702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0" y="3657600"/>
            <a:ext cx="1449387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0,702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-36512" y="1752600"/>
            <a:ext cx="9144000" cy="1143000"/>
          </a:xfrm>
        </p:spPr>
        <p:txBody>
          <a:bodyPr vert="horz" wrap="square" lIns="91440" tIns="45720" rIns="91440" bIns="45720" anchor="ctr" anchorCtr="0"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34dm = 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....m 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...dm = 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786cm = 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....m ...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 = 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408cm = ..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...cm = 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228600"/>
            <a:ext cx="5715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07237" y="228600"/>
            <a:ext cx="1198563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3,4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228600"/>
            <a:ext cx="5715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7575" y="1600200"/>
            <a:ext cx="5207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1600200"/>
            <a:ext cx="714375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1578114"/>
            <a:ext cx="1198563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7,86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4699" y="2895600"/>
            <a:ext cx="66357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57725" y="2895600"/>
            <a:ext cx="714375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6600" y="2895600"/>
            <a:ext cx="1198563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4,08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9372600" cy="4525963"/>
          </a:xfrm>
        </p:spPr>
        <p:txBody>
          <a:bodyPr vert="horz" wrap="square" lIns="91440" tIns="45720" rIns="91440" bIns="45720" anchor="t" anchorCtr="0"/>
          <a:lstStyle/>
          <a:p>
            <a:pPr>
              <a:spcBef>
                <a:spcPct val="0"/>
              </a:spcBef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6258g =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.............g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...............kg</a:t>
            </a:r>
          </a:p>
          <a:p>
            <a:pPr>
              <a:spcBef>
                <a:spcPct val="0"/>
              </a:spcBef>
              <a:buNone/>
            </a:pP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2065g =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..........kg ............g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................kg</a:t>
            </a:r>
          </a:p>
          <a:p>
            <a:pPr>
              <a:spcBef>
                <a:spcPct val="0"/>
              </a:spcBef>
              <a:buNone/>
            </a:pP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8047kg =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...........kg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.........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1501914"/>
            <a:ext cx="3810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3362" y="1447800"/>
            <a:ext cx="164623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6,258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1447800"/>
            <a:ext cx="10668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258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2568714"/>
            <a:ext cx="6858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2568714"/>
            <a:ext cx="10668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2568714"/>
            <a:ext cx="150336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2,065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5138" y="3657600"/>
            <a:ext cx="500062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3697069"/>
            <a:ext cx="10668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3657600"/>
            <a:ext cx="14478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8,047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 bwMode="auto">
          <a:xfrm>
            <a:off x="688975" y="2209800"/>
            <a:ext cx="7524750" cy="2743200"/>
          </a:xfrm>
          <a:prstGeom prst="horizontalScroll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0653" y="3124200"/>
            <a:ext cx="6754147" cy="963543"/>
          </a:xfrm>
          <a:prstGeom prst="rect">
            <a:avLst/>
          </a:prstGeom>
          <a:noFill/>
        </p:spPr>
        <p:txBody>
          <a:bodyPr numCol="1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AI NHANH, AI ĐÚNG</a:t>
            </a:r>
          </a:p>
        </p:txBody>
      </p:sp>
      <p:sp>
        <p:nvSpPr>
          <p:cNvPr id="18436" name="Text Box 7"/>
          <p:cNvSpPr txBox="1"/>
          <p:nvPr/>
        </p:nvSpPr>
        <p:spPr>
          <a:xfrm>
            <a:off x="0" y="1066800"/>
            <a:ext cx="9144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đo độ d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v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đo khối lượng</a:t>
            </a:r>
            <a:endParaRPr lang="en-US" altLang="en-US" sz="3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/>
          <p:nvPr/>
        </p:nvSpPr>
        <p:spPr>
          <a:xfrm>
            <a:off x="1447800" y="101600"/>
            <a:ext cx="7086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800000"/>
                </a:solidFill>
                <a:latin typeface="Times New Roman" panose="02020603050405020304" pitchFamily="18" charset="0"/>
              </a:rPr>
              <a:t>AI NHANH – AI ĐÚNG</a:t>
            </a:r>
          </a:p>
        </p:txBody>
      </p:sp>
      <p:sp>
        <p:nvSpPr>
          <p:cNvPr id="19459" name="Rectangle 4"/>
          <p:cNvSpPr/>
          <p:nvPr/>
        </p:nvSpPr>
        <p:spPr>
          <a:xfrm>
            <a:off x="673100" y="574675"/>
            <a:ext cx="8321675" cy="5432425"/>
          </a:xfrm>
          <a:prstGeom prst="rect">
            <a:avLst/>
          </a:prstGeom>
          <a:noFill/>
          <a:ln w="57150" cap="flat" cmpd="thinThick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19460" name="Rectangle 5"/>
          <p:cNvSpPr/>
          <p:nvPr/>
        </p:nvSpPr>
        <p:spPr>
          <a:xfrm>
            <a:off x="990600" y="1574800"/>
            <a:ext cx="7867650" cy="36068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  <a:tileRect/>
          </a:gra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1066800" y="1706563"/>
            <a:ext cx="7620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">
            <a:spAutoFit/>
          </a:bodyPr>
          <a:lstStyle/>
          <a:p>
            <a:pPr marL="342900" indent="-342900">
              <a:buNone/>
            </a:pPr>
            <a:r>
              <a:rPr sz="2800" b="0" dirty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b="0" dirty="0">
                <a:solidFill>
                  <a:srgbClr val="0033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 cân gạo nặng bao nhiêu?</a:t>
            </a:r>
          </a:p>
          <a:p>
            <a:pPr marL="342900" indent="-342900" eaLnBrk="1" hangingPunct="1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3g	              	  B. 3hg</a:t>
            </a:r>
          </a:p>
          <a:p>
            <a:pPr marL="342900" indent="-342900" eaLnBrk="1" hangingPunct="1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3dag                    D. 3kg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9462" name="Group 7"/>
          <p:cNvGrpSpPr/>
          <p:nvPr/>
        </p:nvGrpSpPr>
        <p:grpSpPr>
          <a:xfrm>
            <a:off x="3429000" y="685800"/>
            <a:ext cx="2476500" cy="635000"/>
            <a:chOff x="0" y="0"/>
            <a:chExt cx="1560" cy="426"/>
          </a:xfrm>
        </p:grpSpPr>
        <p:pic>
          <p:nvPicPr>
            <p:cNvPr id="19474" name="Picture 8" descr="Picture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1560" cy="42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75" name="Text Box 9"/>
            <p:cNvSpPr txBox="1"/>
            <p:nvPr/>
          </p:nvSpPr>
          <p:spPr>
            <a:xfrm>
              <a:off x="384" y="24"/>
              <a:ext cx="981" cy="389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>
                  <a:solidFill>
                    <a:schemeClr val="bg1"/>
                  </a:solidFill>
                  <a:latin typeface="Arial" panose="020B0604020202020204" pitchFamily="34" charset="0"/>
                </a:rPr>
                <a:t>Câu 1</a:t>
              </a:r>
            </a:p>
          </p:txBody>
        </p:sp>
      </p:grpSp>
      <p:pic>
        <p:nvPicPr>
          <p:cNvPr id="19463" name="Picture 10" descr="6282A33D3F464C77A9A4C1352497B7A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00" y="5029200"/>
            <a:ext cx="952500" cy="83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AutoShape 16"/>
          <p:cNvSpPr/>
          <p:nvPr/>
        </p:nvSpPr>
        <p:spPr>
          <a:xfrm>
            <a:off x="375285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FF0000"/>
                </a:solidFill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40" name="AutoShape 17"/>
          <p:cNvSpPr/>
          <p:nvPr/>
        </p:nvSpPr>
        <p:spPr>
          <a:xfrm>
            <a:off x="3756025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800000"/>
                </a:solidFill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41" name="AutoShape 18"/>
          <p:cNvSpPr/>
          <p:nvPr/>
        </p:nvSpPr>
        <p:spPr>
          <a:xfrm>
            <a:off x="3760788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0033CC"/>
                </a:solidFill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42" name="AutoShape 19"/>
          <p:cNvSpPr/>
          <p:nvPr/>
        </p:nvSpPr>
        <p:spPr>
          <a:xfrm>
            <a:off x="3759200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0033CC"/>
                </a:solidFill>
                <a:latin typeface="Tahoma" panose="020B0604030504040204" pitchFamily="34" charset="0"/>
              </a:rPr>
              <a:t>3</a:t>
            </a:r>
          </a:p>
        </p:txBody>
      </p:sp>
      <p:grpSp>
        <p:nvGrpSpPr>
          <p:cNvPr id="43" name="Group 47"/>
          <p:cNvGrpSpPr/>
          <p:nvPr/>
        </p:nvGrpSpPr>
        <p:grpSpPr bwMode="auto">
          <a:xfrm>
            <a:off x="1952625" y="3810000"/>
            <a:ext cx="4876800" cy="1981200"/>
            <a:chOff x="912" y="2592"/>
            <a:chExt cx="3072" cy="960"/>
          </a:xfrm>
          <a:solidFill>
            <a:srgbClr val="FFFF00"/>
          </a:solidFill>
        </p:grpSpPr>
        <p:sp>
          <p:nvSpPr>
            <p:cNvPr id="18450" name="Oval 48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451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  <a:grp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1" u="none" strike="noStrike" kern="10" cap="none" spc="0" normalizeH="0" baseline="0" noProof="0">
                  <a:ln w="9525">
                    <a:solidFill>
                      <a:srgbClr val="FF0000"/>
                    </a:solidFill>
                    <a:round/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Times New Roman" panose="02020603050405020304"/>
                </a:rPr>
                <a:t>HẾT GIỜ</a:t>
              </a:r>
            </a:p>
          </p:txBody>
        </p:sp>
      </p:grpSp>
      <p:graphicFrame>
        <p:nvGraphicFramePr>
          <p:cNvPr id="19469" name="Object 5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r:id="rId8" imgW="114300" imgH="215900" progId="Equation.3">
                  <p:embed/>
                </p:oleObj>
              </mc:Choice>
              <mc:Fallback>
                <p:oleObj r:id="rId8" imgW="114300" imgH="215900" progId="Equation.3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7"/>
          <p:cNvSpPr/>
          <p:nvPr/>
        </p:nvSpPr>
        <p:spPr>
          <a:xfrm>
            <a:off x="4024313" y="2560638"/>
            <a:ext cx="118268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3kg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AutoShape 19"/>
          <p:cNvSpPr/>
          <p:nvPr/>
        </p:nvSpPr>
        <p:spPr>
          <a:xfrm>
            <a:off x="3771900" y="59309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0033CC"/>
                </a:solidFill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50" name="AutoShape 19"/>
          <p:cNvSpPr/>
          <p:nvPr/>
        </p:nvSpPr>
        <p:spPr>
          <a:xfrm>
            <a:off x="3759200" y="59309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0033CC"/>
                </a:solidFill>
                <a:latin typeface="Tahoma" panose="020B0604030504040204" pitchFamily="34" charset="0"/>
              </a:rPr>
              <a:t>5</a:t>
            </a:r>
          </a:p>
        </p:txBody>
      </p:sp>
      <p:pic>
        <p:nvPicPr>
          <p:cNvPr id="19473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7875" y="2282825"/>
            <a:ext cx="1498600" cy="129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 animBg="1"/>
      <p:bldP spid="40" grpId="0" animBg="1"/>
      <p:bldP spid="41" grpId="0" animBg="1"/>
      <p:bldP spid="42" grpId="0" animBg="1"/>
      <p:bldP spid="48" grpId="0"/>
      <p:bldP spid="48" grpId="1"/>
      <p:bldP spid="49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/>
          <p:nvPr/>
        </p:nvSpPr>
        <p:spPr>
          <a:xfrm>
            <a:off x="1447800" y="101600"/>
            <a:ext cx="7086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800000"/>
                </a:solidFill>
                <a:latin typeface="Times New Roman" panose="02020603050405020304" pitchFamily="18" charset="0"/>
              </a:rPr>
              <a:t>AI NHANH – AI ĐÚNG</a:t>
            </a:r>
          </a:p>
        </p:txBody>
      </p:sp>
      <p:sp>
        <p:nvSpPr>
          <p:cNvPr id="20483" name="Rectangle 4"/>
          <p:cNvSpPr/>
          <p:nvPr/>
        </p:nvSpPr>
        <p:spPr>
          <a:xfrm>
            <a:off x="673100" y="574675"/>
            <a:ext cx="8321675" cy="5432425"/>
          </a:xfrm>
          <a:prstGeom prst="rect">
            <a:avLst/>
          </a:prstGeom>
          <a:noFill/>
          <a:ln w="57150" cap="flat" cmpd="thinThick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20484" name="Rectangle 5"/>
          <p:cNvSpPr/>
          <p:nvPr/>
        </p:nvSpPr>
        <p:spPr>
          <a:xfrm>
            <a:off x="990600" y="1574800"/>
            <a:ext cx="7867650" cy="36068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  <a:tileRect/>
          </a:gra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66800" y="1739900"/>
            <a:ext cx="7620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">
            <a:spAutoFit/>
          </a:bodyPr>
          <a:lstStyle/>
          <a:p>
            <a:pPr marL="342900" indent="-342900">
              <a:buNone/>
            </a:pPr>
            <a:r>
              <a:rPr sz="2800" b="0" dirty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b="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túi đựng 100g bông v</a:t>
            </a:r>
            <a:r>
              <a:rPr sz="2800" b="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một túi đựng </a:t>
            </a:r>
          </a:p>
          <a:p>
            <a:pPr marL="342900" indent="-342900">
              <a:buNone/>
            </a:pPr>
            <a:r>
              <a:rPr sz="2800" b="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100g sắt. Hỏi túi n</a:t>
            </a:r>
            <a:r>
              <a:rPr sz="2800" b="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nặng hơn?</a:t>
            </a:r>
          </a:p>
          <a:p>
            <a:pPr marL="342900" indent="-342900" eaLnBrk="1" hangingPunct="1">
              <a:buAutoNum type="alphaUcPeriod"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Túi bông nặng hơn	     </a:t>
            </a:r>
          </a:p>
          <a:p>
            <a:pPr marL="342900" indent="-342900" eaLnBrk="1" hangingPunct="1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Túi sắt nặng hơn</a:t>
            </a:r>
          </a:p>
          <a:p>
            <a:pPr marL="342900" indent="-342900" eaLnBrk="1" hangingPunct="1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Hai túi nặng bằng nhau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0486" name="Group 7"/>
          <p:cNvGrpSpPr/>
          <p:nvPr/>
        </p:nvGrpSpPr>
        <p:grpSpPr>
          <a:xfrm>
            <a:off x="3429000" y="685800"/>
            <a:ext cx="2476500" cy="635000"/>
            <a:chOff x="0" y="0"/>
            <a:chExt cx="1560" cy="426"/>
          </a:xfrm>
        </p:grpSpPr>
        <p:pic>
          <p:nvPicPr>
            <p:cNvPr id="20498" name="Picture 8" descr="Picture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1560" cy="42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99" name="Text Box 9"/>
            <p:cNvSpPr txBox="1"/>
            <p:nvPr/>
          </p:nvSpPr>
          <p:spPr>
            <a:xfrm>
              <a:off x="384" y="24"/>
              <a:ext cx="981" cy="389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>
                  <a:solidFill>
                    <a:schemeClr val="bg1"/>
                  </a:solidFill>
                  <a:latin typeface="Arial" panose="020B0604020202020204" pitchFamily="34" charset="0"/>
                </a:rPr>
                <a:t>Câu 2</a:t>
              </a:r>
            </a:p>
          </p:txBody>
        </p:sp>
      </p:grpSp>
      <p:pic>
        <p:nvPicPr>
          <p:cNvPr id="20487" name="Picture 10" descr="6282A33D3F464C77A9A4C1352497B7A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00" y="5029200"/>
            <a:ext cx="952500" cy="83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AutoShape 16"/>
          <p:cNvSpPr/>
          <p:nvPr/>
        </p:nvSpPr>
        <p:spPr>
          <a:xfrm>
            <a:off x="375285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FF0000"/>
                </a:solidFill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13" name="AutoShape 17"/>
          <p:cNvSpPr/>
          <p:nvPr/>
        </p:nvSpPr>
        <p:spPr>
          <a:xfrm>
            <a:off x="3756025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800000"/>
                </a:solidFill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14" name="AutoShape 18"/>
          <p:cNvSpPr/>
          <p:nvPr/>
        </p:nvSpPr>
        <p:spPr>
          <a:xfrm>
            <a:off x="3760788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0033CC"/>
                </a:solidFill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15" name="AutoShape 19"/>
          <p:cNvSpPr/>
          <p:nvPr/>
        </p:nvSpPr>
        <p:spPr>
          <a:xfrm>
            <a:off x="3759200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0033CC"/>
                </a:solidFill>
                <a:latin typeface="Tahoma" panose="020B0604030504040204" pitchFamily="34" charset="0"/>
              </a:rPr>
              <a:t>3</a:t>
            </a:r>
          </a:p>
        </p:txBody>
      </p:sp>
      <p:grpSp>
        <p:nvGrpSpPr>
          <p:cNvPr id="16" name="Group 47"/>
          <p:cNvGrpSpPr/>
          <p:nvPr/>
        </p:nvGrpSpPr>
        <p:grpSpPr bwMode="auto">
          <a:xfrm>
            <a:off x="2286000" y="4267200"/>
            <a:ext cx="4267200" cy="1524000"/>
            <a:chOff x="912" y="2592"/>
            <a:chExt cx="3072" cy="960"/>
          </a:xfrm>
          <a:solidFill>
            <a:srgbClr val="FFFF00"/>
          </a:solidFill>
        </p:grpSpPr>
        <p:sp>
          <p:nvSpPr>
            <p:cNvPr id="19474" name="Oval 48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75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  <a:grp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1" u="none" strike="noStrike" kern="10" cap="none" spc="0" normalizeH="0" baseline="0" noProof="0">
                  <a:ln w="9525">
                    <a:solidFill>
                      <a:srgbClr val="FF0000"/>
                    </a:solidFill>
                    <a:round/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Times New Roman" panose="02020603050405020304"/>
                </a:rPr>
                <a:t>HẾT GIỜ</a:t>
              </a:r>
            </a:p>
          </p:txBody>
        </p:sp>
      </p:grpSp>
      <p:graphicFrame>
        <p:nvGraphicFramePr>
          <p:cNvPr id="20493" name="Object 5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r:id="rId8" imgW="114300" imgH="215900" progId="Equation.3">
                  <p:embed/>
                </p:oleObj>
              </mc:Choice>
              <mc:Fallback>
                <p:oleObj r:id="rId8" imgW="114300" imgH="215900" progId="Equation.3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1066800" y="3451225"/>
            <a:ext cx="42608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Hai túi nặng bằng nhau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AutoShape 19"/>
          <p:cNvSpPr/>
          <p:nvPr/>
        </p:nvSpPr>
        <p:spPr>
          <a:xfrm>
            <a:off x="3771900" y="59309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0033CC"/>
                </a:solidFill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23" name="AutoShape 19"/>
          <p:cNvSpPr/>
          <p:nvPr/>
        </p:nvSpPr>
        <p:spPr>
          <a:xfrm>
            <a:off x="3759200" y="59309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0033CC"/>
                </a:solidFill>
                <a:latin typeface="Tahoma" panose="020B0604030504040204" pitchFamily="34" charset="0"/>
              </a:rPr>
              <a:t>5</a:t>
            </a:r>
          </a:p>
        </p:txBody>
      </p:sp>
      <p:pic>
        <p:nvPicPr>
          <p:cNvPr id="20497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1800" y="2189163"/>
            <a:ext cx="1524000" cy="152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  <p:bldP spid="14" grpId="0" animBg="1"/>
      <p:bldP spid="15" grpId="0" animBg="1"/>
      <p:bldP spid="21" grpId="0"/>
      <p:bldP spid="21" grpId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/>
          <p:nvPr/>
        </p:nvSpPr>
        <p:spPr>
          <a:xfrm>
            <a:off x="1447800" y="101600"/>
            <a:ext cx="7086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800000"/>
                </a:solidFill>
                <a:latin typeface="Times New Roman" panose="02020603050405020304" pitchFamily="18" charset="0"/>
              </a:rPr>
              <a:t>AI NHANH – AI ĐÚNG</a:t>
            </a:r>
          </a:p>
        </p:txBody>
      </p:sp>
      <p:sp>
        <p:nvSpPr>
          <p:cNvPr id="21507" name="Rectangle 4"/>
          <p:cNvSpPr/>
          <p:nvPr/>
        </p:nvSpPr>
        <p:spPr>
          <a:xfrm>
            <a:off x="673100" y="574675"/>
            <a:ext cx="8321675" cy="5432425"/>
          </a:xfrm>
          <a:prstGeom prst="rect">
            <a:avLst/>
          </a:prstGeom>
          <a:noFill/>
          <a:ln w="57150" cap="flat" cmpd="thinThick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21508" name="Rectangle 5"/>
          <p:cNvSpPr/>
          <p:nvPr/>
        </p:nvSpPr>
        <p:spPr>
          <a:xfrm>
            <a:off x="990600" y="1574800"/>
            <a:ext cx="7867650" cy="36068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  <a:tileRect/>
          </a:gra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66800" y="1739900"/>
            <a:ext cx="7620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">
            <a:spAutoFit/>
          </a:bodyPr>
          <a:lstStyle/>
          <a:p>
            <a:pPr marL="342900" indent="-342900">
              <a:buNone/>
            </a:pPr>
            <a:r>
              <a:rPr sz="2800" b="0" dirty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b="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lạng kẹo l</a:t>
            </a:r>
            <a:r>
              <a:rPr sz="2800" b="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bao nhiêu?</a:t>
            </a:r>
          </a:p>
          <a:p>
            <a:pPr marL="342900" indent="-342900" eaLnBrk="1" hangingPunct="1">
              <a:buAutoNum type="alphaUcPeriod"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100dag			B.  100hg</a:t>
            </a:r>
          </a:p>
          <a:p>
            <a:pPr marL="342900" indent="-342900" eaLnBrk="1" hangingPunct="1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100g			D. 1000g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1510" name="Group 7"/>
          <p:cNvGrpSpPr/>
          <p:nvPr/>
        </p:nvGrpSpPr>
        <p:grpSpPr>
          <a:xfrm>
            <a:off x="3429000" y="685800"/>
            <a:ext cx="2476500" cy="635000"/>
            <a:chOff x="0" y="0"/>
            <a:chExt cx="1560" cy="426"/>
          </a:xfrm>
        </p:grpSpPr>
        <p:pic>
          <p:nvPicPr>
            <p:cNvPr id="21522" name="Picture 8" descr="Picture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1560" cy="42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23" name="Text Box 9"/>
            <p:cNvSpPr txBox="1"/>
            <p:nvPr/>
          </p:nvSpPr>
          <p:spPr>
            <a:xfrm>
              <a:off x="384" y="24"/>
              <a:ext cx="981" cy="389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>
                  <a:solidFill>
                    <a:schemeClr val="bg1"/>
                  </a:solidFill>
                  <a:latin typeface="Arial" panose="020B0604020202020204" pitchFamily="34" charset="0"/>
                </a:rPr>
                <a:t>Câu 3</a:t>
              </a:r>
            </a:p>
          </p:txBody>
        </p:sp>
      </p:grpSp>
      <p:pic>
        <p:nvPicPr>
          <p:cNvPr id="21511" name="Picture 10" descr="6282A33D3F464C77A9A4C1352497B7A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00" y="5029200"/>
            <a:ext cx="952500" cy="83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AutoShape 16"/>
          <p:cNvSpPr/>
          <p:nvPr/>
        </p:nvSpPr>
        <p:spPr>
          <a:xfrm>
            <a:off x="375285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FF0000"/>
                </a:solidFill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13" name="AutoShape 17"/>
          <p:cNvSpPr/>
          <p:nvPr/>
        </p:nvSpPr>
        <p:spPr>
          <a:xfrm>
            <a:off x="3756025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800000"/>
                </a:solidFill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14" name="AutoShape 18"/>
          <p:cNvSpPr/>
          <p:nvPr/>
        </p:nvSpPr>
        <p:spPr>
          <a:xfrm>
            <a:off x="3760788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0033CC"/>
                </a:solidFill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15" name="AutoShape 19"/>
          <p:cNvSpPr/>
          <p:nvPr/>
        </p:nvSpPr>
        <p:spPr>
          <a:xfrm>
            <a:off x="3759200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0033CC"/>
                </a:solidFill>
                <a:latin typeface="Tahoma" panose="020B0604030504040204" pitchFamily="34" charset="0"/>
              </a:rPr>
              <a:t>3</a:t>
            </a:r>
          </a:p>
        </p:txBody>
      </p:sp>
      <p:grpSp>
        <p:nvGrpSpPr>
          <p:cNvPr id="16" name="Group 47"/>
          <p:cNvGrpSpPr/>
          <p:nvPr/>
        </p:nvGrpSpPr>
        <p:grpSpPr bwMode="auto">
          <a:xfrm>
            <a:off x="2286000" y="3657600"/>
            <a:ext cx="4267200" cy="1524000"/>
            <a:chOff x="912" y="2592"/>
            <a:chExt cx="3072" cy="960"/>
          </a:xfrm>
          <a:solidFill>
            <a:srgbClr val="FFFF00"/>
          </a:solidFill>
        </p:grpSpPr>
        <p:sp>
          <p:nvSpPr>
            <p:cNvPr id="20498" name="Oval 48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499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  <a:grp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1" u="none" strike="noStrike" kern="10" cap="none" spc="0" normalizeH="0" baseline="0" noProof="0">
                  <a:ln w="9525">
                    <a:solidFill>
                      <a:srgbClr val="FF0000"/>
                    </a:solidFill>
                    <a:round/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Times New Roman" panose="02020603050405020304"/>
                </a:rPr>
                <a:t>HẾT GIỜ</a:t>
              </a:r>
            </a:p>
          </p:txBody>
        </p:sp>
      </p:grpSp>
      <p:graphicFrame>
        <p:nvGraphicFramePr>
          <p:cNvPr id="21517" name="Object 5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r:id="rId8" imgW="114300" imgH="215900" progId="Equation.3">
                  <p:embed/>
                </p:oleObj>
              </mc:Choice>
              <mc:Fallback>
                <p:oleObj r:id="rId8" imgW="114300" imgH="21590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1066800" y="2590800"/>
            <a:ext cx="134143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100g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AutoShape 19"/>
          <p:cNvSpPr/>
          <p:nvPr/>
        </p:nvSpPr>
        <p:spPr>
          <a:xfrm>
            <a:off x="3771900" y="59309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0033CC"/>
                </a:solidFill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23" name="AutoShape 19"/>
          <p:cNvSpPr/>
          <p:nvPr/>
        </p:nvSpPr>
        <p:spPr>
          <a:xfrm>
            <a:off x="3759200" y="59309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0033CC"/>
                </a:solidFill>
                <a:latin typeface="Tahoma" panose="020B0604030504040204" pitchFamily="34" charset="0"/>
              </a:rPr>
              <a:t>5</a:t>
            </a:r>
          </a:p>
        </p:txBody>
      </p:sp>
      <p:pic>
        <p:nvPicPr>
          <p:cNvPr id="21521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9400" y="2449513"/>
            <a:ext cx="1738313" cy="1409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  <p:bldP spid="14" grpId="0" animBg="1"/>
      <p:bldP spid="15" grpId="0" animBg="1"/>
      <p:bldP spid="21" grpId="0"/>
      <p:bldP spid="21" grpId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/>
          <p:nvPr/>
        </p:nvSpPr>
        <p:spPr>
          <a:xfrm>
            <a:off x="1447800" y="101600"/>
            <a:ext cx="7086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800000"/>
                </a:solidFill>
                <a:latin typeface="Times New Roman" panose="02020603050405020304" pitchFamily="18" charset="0"/>
              </a:rPr>
              <a:t>AI NHANH – AI ĐÚNG</a:t>
            </a:r>
          </a:p>
        </p:txBody>
      </p:sp>
      <p:sp>
        <p:nvSpPr>
          <p:cNvPr id="22531" name="Rectangle 4"/>
          <p:cNvSpPr/>
          <p:nvPr/>
        </p:nvSpPr>
        <p:spPr>
          <a:xfrm>
            <a:off x="673100" y="574675"/>
            <a:ext cx="8321675" cy="5432425"/>
          </a:xfrm>
          <a:prstGeom prst="rect">
            <a:avLst/>
          </a:prstGeom>
          <a:noFill/>
          <a:ln w="57150" cap="flat" cmpd="thinThick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22532" name="Rectangle 5"/>
          <p:cNvSpPr/>
          <p:nvPr/>
        </p:nvSpPr>
        <p:spPr>
          <a:xfrm>
            <a:off x="990600" y="1574800"/>
            <a:ext cx="7867650" cy="36068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  <a:tileRect/>
          </a:gra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66800" y="1739900"/>
            <a:ext cx="7620000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">
            <a:spAutoFit/>
          </a:bodyPr>
          <a:lstStyle/>
          <a:p>
            <a:pPr marL="342900" indent="-342900">
              <a:buNone/>
            </a:pPr>
            <a:r>
              <a:rPr sz="2800" b="0" dirty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b="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cây số d</a:t>
            </a:r>
            <a:r>
              <a:rPr sz="2800" b="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bao nhiêu?</a:t>
            </a:r>
          </a:p>
          <a:p>
            <a:pPr marL="342900" indent="-342900" eaLnBrk="1" hangingPunct="1">
              <a:buAutoNum type="alphaUcPeriod"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9m 			B. 9km</a:t>
            </a:r>
          </a:p>
          <a:p>
            <a:pPr marL="342900" indent="-342900" eaLnBrk="1" hangingPunct="1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9hm		D. 9cm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2534" name="Group 7"/>
          <p:cNvGrpSpPr/>
          <p:nvPr/>
        </p:nvGrpSpPr>
        <p:grpSpPr>
          <a:xfrm>
            <a:off x="3429000" y="685800"/>
            <a:ext cx="2476500" cy="635000"/>
            <a:chOff x="0" y="0"/>
            <a:chExt cx="1560" cy="426"/>
          </a:xfrm>
        </p:grpSpPr>
        <p:pic>
          <p:nvPicPr>
            <p:cNvPr id="22546" name="Picture 8" descr="Picture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1560" cy="42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47" name="Text Box 9"/>
            <p:cNvSpPr txBox="1"/>
            <p:nvPr/>
          </p:nvSpPr>
          <p:spPr>
            <a:xfrm>
              <a:off x="384" y="24"/>
              <a:ext cx="981" cy="389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>
                  <a:solidFill>
                    <a:schemeClr val="bg1"/>
                  </a:solidFill>
                  <a:latin typeface="Arial" panose="020B0604020202020204" pitchFamily="34" charset="0"/>
                </a:rPr>
                <a:t>Câu 4</a:t>
              </a:r>
            </a:p>
          </p:txBody>
        </p:sp>
      </p:grpSp>
      <p:pic>
        <p:nvPicPr>
          <p:cNvPr id="22535" name="Picture 10" descr="6282A33D3F464C77A9A4C1352497B7A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00" y="5029200"/>
            <a:ext cx="952500" cy="83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AutoShape 16"/>
          <p:cNvSpPr/>
          <p:nvPr/>
        </p:nvSpPr>
        <p:spPr>
          <a:xfrm>
            <a:off x="375285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FF0000"/>
                </a:solidFill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13" name="AutoShape 17"/>
          <p:cNvSpPr/>
          <p:nvPr/>
        </p:nvSpPr>
        <p:spPr>
          <a:xfrm>
            <a:off x="3756025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800000"/>
                </a:solidFill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14" name="AutoShape 18"/>
          <p:cNvSpPr/>
          <p:nvPr/>
        </p:nvSpPr>
        <p:spPr>
          <a:xfrm>
            <a:off x="3760788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0033CC"/>
                </a:solidFill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15" name="AutoShape 19"/>
          <p:cNvSpPr/>
          <p:nvPr/>
        </p:nvSpPr>
        <p:spPr>
          <a:xfrm>
            <a:off x="3759200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0033CC"/>
                </a:solidFill>
                <a:latin typeface="Tahoma" panose="020B0604030504040204" pitchFamily="34" charset="0"/>
              </a:rPr>
              <a:t>3</a:t>
            </a:r>
          </a:p>
        </p:txBody>
      </p:sp>
      <p:grpSp>
        <p:nvGrpSpPr>
          <p:cNvPr id="16" name="Group 47"/>
          <p:cNvGrpSpPr/>
          <p:nvPr/>
        </p:nvGrpSpPr>
        <p:grpSpPr bwMode="auto">
          <a:xfrm>
            <a:off x="2286000" y="3657600"/>
            <a:ext cx="4267200" cy="1524000"/>
            <a:chOff x="912" y="2592"/>
            <a:chExt cx="3072" cy="960"/>
          </a:xfrm>
          <a:solidFill>
            <a:srgbClr val="FFFF00"/>
          </a:solidFill>
        </p:grpSpPr>
        <p:sp>
          <p:nvSpPr>
            <p:cNvPr id="21522" name="Oval 48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523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  <a:grp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1" u="none" strike="noStrike" kern="10" cap="none" spc="0" normalizeH="0" baseline="0" noProof="0">
                  <a:ln w="9525">
                    <a:solidFill>
                      <a:srgbClr val="FF0000"/>
                    </a:solidFill>
                    <a:round/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Times New Roman" panose="02020603050405020304"/>
                </a:rPr>
                <a:t>HẾT GIỜ</a:t>
              </a:r>
            </a:p>
          </p:txBody>
        </p:sp>
      </p:grpSp>
      <p:graphicFrame>
        <p:nvGraphicFramePr>
          <p:cNvPr id="22541" name="Object 5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r:id="rId8" imgW="114300" imgH="215900" progId="Equation.3">
                  <p:embed/>
                </p:oleObj>
              </mc:Choice>
              <mc:Fallback>
                <p:oleObj r:id="rId8" imgW="114300" imgH="215900" progId="Equation.3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3810000" y="2184083"/>
            <a:ext cx="1282700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9km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AutoShape 19"/>
          <p:cNvSpPr/>
          <p:nvPr/>
        </p:nvSpPr>
        <p:spPr>
          <a:xfrm>
            <a:off x="3771900" y="59309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0033CC"/>
                </a:solidFill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23" name="AutoShape 19"/>
          <p:cNvSpPr/>
          <p:nvPr/>
        </p:nvSpPr>
        <p:spPr>
          <a:xfrm>
            <a:off x="3759200" y="59309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0033CC"/>
                </a:solidFill>
                <a:latin typeface="Tahoma" panose="020B0604030504040204" pitchFamily="34" charset="0"/>
              </a:rPr>
              <a:t>5</a:t>
            </a:r>
          </a:p>
        </p:txBody>
      </p:sp>
      <p:pic>
        <p:nvPicPr>
          <p:cNvPr id="22545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2200" y="2057400"/>
            <a:ext cx="2247900" cy="190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  <p:bldP spid="14" grpId="0" animBg="1"/>
      <p:bldP spid="15" grpId="0" animBg="1"/>
      <p:bldP spid="21" grpId="0"/>
      <p:bldP spid="21" grpId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auto">
          <a:xfrm>
            <a:off x="457200" y="990600"/>
            <a:ext cx="8229600" cy="1143000"/>
          </a:xfrm>
          <a:effectLst/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Wave2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BỨC TRANH BÍ MẬT</a:t>
            </a:r>
            <a:endParaRPr kumimoji="0" lang="vi-VN" sz="4400" b="1" i="0" u="none" strike="noStrike" kern="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099" name="AutoShape 2" descr="Káº¿t quáº£ hÃ¬nh áº£nh cho hinh tron tam o"/>
          <p:cNvSpPr>
            <a:spLocks noChangeAspect="1"/>
          </p:cNvSpPr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vi-VN" altLang="en-US" dirty="0">
              <a:latin typeface="Tahoma" panose="020B0604030504040204" pitchFamily="34" charset="0"/>
            </a:endParaRPr>
          </a:p>
        </p:txBody>
      </p:sp>
      <p:pic>
        <p:nvPicPr>
          <p:cNvPr id="1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62200"/>
            <a:ext cx="6934200" cy="449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4359564" y="2376948"/>
            <a:ext cx="3429000" cy="2262648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364165" y="4639596"/>
            <a:ext cx="3408235" cy="22479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832184" y="2362200"/>
            <a:ext cx="3525964" cy="2286000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842839" y="4648200"/>
            <a:ext cx="3506577" cy="2209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Flowchart: Punched Tape 10"/>
          <p:cNvSpPr/>
          <p:nvPr/>
        </p:nvSpPr>
        <p:spPr>
          <a:xfrm>
            <a:off x="1143000" y="303213"/>
            <a:ext cx="6324600" cy="1406525"/>
          </a:xfrm>
          <a:prstGeom prst="flowChartPunchedTap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4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70188" y="3895725"/>
            <a:ext cx="149701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m =</a:t>
            </a:r>
            <a:endParaRPr lang="en-US" altLang="en-US" sz="2800" dirty="0">
              <a:latin typeface="Tahoma" panose="020B0604030504040204" pitchFamily="34" charset="0"/>
            </a:endParaRPr>
          </a:p>
        </p:txBody>
      </p:sp>
      <p:graphicFrame>
        <p:nvGraphicFramePr>
          <p:cNvPr id="8" name="Group 42"/>
          <p:cNvGraphicFramePr>
            <a:graphicFrameLocks noGrp="1"/>
          </p:cNvGraphicFramePr>
          <p:nvPr/>
        </p:nvGraphicFramePr>
        <p:xfrm>
          <a:off x="3067050" y="3657600"/>
          <a:ext cx="361950" cy="1092200"/>
        </p:xfrm>
        <a:graphic>
          <a:graphicData uri="http://schemas.openxmlformats.org/drawingml/2006/table">
            <a:tbl>
              <a:tblPr/>
              <a:tblGrid>
                <a:gridCol w="3619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1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4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83"/>
          <p:cNvSpPr txBox="1"/>
          <p:nvPr/>
        </p:nvSpPr>
        <p:spPr>
          <a:xfrm>
            <a:off x="5105400" y="3895725"/>
            <a:ext cx="25247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CC"/>
                </a:solidFill>
                <a:latin typeface=".VnTime" pitchFamily="34" charset="0"/>
              </a:rPr>
              <a:t>  m</a:t>
            </a:r>
          </a:p>
        </p:txBody>
      </p:sp>
      <p:sp>
        <p:nvSpPr>
          <p:cNvPr id="10" name="Flowchart: Punched Tape 9"/>
          <p:cNvSpPr/>
          <p:nvPr/>
        </p:nvSpPr>
        <p:spPr bwMode="auto">
          <a:xfrm>
            <a:off x="2286000" y="1600200"/>
            <a:ext cx="4419600" cy="914400"/>
          </a:xfrm>
          <a:prstGeom prst="flowChartPunchedTap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 SỐ 1</a:t>
            </a:r>
          </a:p>
        </p:txBody>
      </p:sp>
      <p:sp>
        <p:nvSpPr>
          <p:cNvPr id="12" name="5-Point Star 11">
            <a:hlinkClick r:id="rId3" action="ppaction://hlinksldjump"/>
          </p:cNvPr>
          <p:cNvSpPr/>
          <p:nvPr/>
        </p:nvSpPr>
        <p:spPr bwMode="auto">
          <a:xfrm>
            <a:off x="7664450" y="5821363"/>
            <a:ext cx="1447800" cy="9906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5575" y="2803525"/>
            <a:ext cx="61404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đo sau dưới dạng số thập phân: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67200" y="3886200"/>
            <a:ext cx="11703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33CC"/>
                </a:solidFill>
                <a:latin typeface=".VnTime" pitchFamily="34" charset="0"/>
              </a:rPr>
              <a:t>0,25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70188" y="3895725"/>
            <a:ext cx="16970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km =</a:t>
            </a:r>
            <a:endParaRPr lang="en-US" altLang="en-US" sz="2800" dirty="0">
              <a:latin typeface="Tahoma" panose="020B0604030504040204" pitchFamily="34" charset="0"/>
            </a:endParaRPr>
          </a:p>
        </p:txBody>
      </p:sp>
      <p:graphicFrame>
        <p:nvGraphicFramePr>
          <p:cNvPr id="7" name="Group 42"/>
          <p:cNvGraphicFramePr>
            <a:graphicFrameLocks noGrp="1"/>
          </p:cNvGraphicFramePr>
          <p:nvPr/>
        </p:nvGraphicFramePr>
        <p:xfrm>
          <a:off x="2590800" y="3733800"/>
          <a:ext cx="841375" cy="1121410"/>
        </p:xfrm>
        <a:graphic>
          <a:graphicData uri="http://schemas.openxmlformats.org/drawingml/2006/table">
            <a:tbl>
              <a:tblPr/>
              <a:tblGrid>
                <a:gridCol w="841375"/>
              </a:tblGrid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6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369" marR="9136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10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369" marR="91369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83"/>
          <p:cNvSpPr txBox="1"/>
          <p:nvPr/>
        </p:nvSpPr>
        <p:spPr>
          <a:xfrm>
            <a:off x="5257800" y="3895725"/>
            <a:ext cx="1981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CC"/>
                </a:solidFill>
                <a:latin typeface=".VnTime" pitchFamily="34" charset="0"/>
              </a:rPr>
              <a:t>km</a:t>
            </a:r>
          </a:p>
        </p:txBody>
      </p:sp>
      <p:sp>
        <p:nvSpPr>
          <p:cNvPr id="9" name="Flowchart: Punched Tape 8"/>
          <p:cNvSpPr/>
          <p:nvPr/>
        </p:nvSpPr>
        <p:spPr bwMode="auto">
          <a:xfrm>
            <a:off x="2286000" y="1600200"/>
            <a:ext cx="4419600" cy="914400"/>
          </a:xfrm>
          <a:prstGeom prst="flowChartPunchedTap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 SỐ 2</a:t>
            </a:r>
          </a:p>
        </p:txBody>
      </p:sp>
      <p:sp>
        <p:nvSpPr>
          <p:cNvPr id="12" name="5-Point Star 11">
            <a:hlinkClick r:id="rId3" action="ppaction://hlinksldjump"/>
          </p:cNvPr>
          <p:cNvSpPr/>
          <p:nvPr/>
        </p:nvSpPr>
        <p:spPr bwMode="auto">
          <a:xfrm>
            <a:off x="7664450" y="5821363"/>
            <a:ext cx="1447800" cy="9906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5575" y="2803525"/>
            <a:ext cx="61404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đo sau dưới dạng số thập phân: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85945" y="3897630"/>
            <a:ext cx="8718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00CC"/>
                </a:solidFill>
                <a:latin typeface=".VnTime" pitchFamily="34" charset="0"/>
              </a:rPr>
              <a:t>0,6</a:t>
            </a:r>
            <a:endParaRPr lang="en-US" altLang="en-US" sz="28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70188" y="3895725"/>
            <a:ext cx="157638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kg =</a:t>
            </a:r>
            <a:endParaRPr lang="en-US" altLang="en-US" sz="2800" dirty="0">
              <a:latin typeface="Tahoma" panose="020B0604030504040204" pitchFamily="34" charset="0"/>
            </a:endParaRPr>
          </a:p>
        </p:txBody>
      </p:sp>
      <p:graphicFrame>
        <p:nvGraphicFramePr>
          <p:cNvPr id="7" name="Group 42"/>
          <p:cNvGraphicFramePr>
            <a:graphicFrameLocks noGrp="1"/>
          </p:cNvGraphicFramePr>
          <p:nvPr/>
        </p:nvGraphicFramePr>
        <p:xfrm>
          <a:off x="2770188" y="3657600"/>
          <a:ext cx="658812" cy="1092200"/>
        </p:xfrm>
        <a:graphic>
          <a:graphicData uri="http://schemas.openxmlformats.org/drawingml/2006/table">
            <a:tbl>
              <a:tblPr/>
              <a:tblGrid>
                <a:gridCol w="658812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5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369" marR="9136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2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369" marR="91369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83"/>
          <p:cNvSpPr txBox="1"/>
          <p:nvPr/>
        </p:nvSpPr>
        <p:spPr>
          <a:xfrm>
            <a:off x="5105400" y="3895725"/>
            <a:ext cx="1981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CC"/>
                </a:solidFill>
                <a:latin typeface=".VnTime" pitchFamily="34" charset="0"/>
              </a:rPr>
              <a:t>kg</a:t>
            </a:r>
          </a:p>
        </p:txBody>
      </p:sp>
      <p:sp>
        <p:nvSpPr>
          <p:cNvPr id="9" name="Flowchart: Punched Tape 8"/>
          <p:cNvSpPr/>
          <p:nvPr/>
        </p:nvSpPr>
        <p:spPr bwMode="auto">
          <a:xfrm>
            <a:off x="2286000" y="1600200"/>
            <a:ext cx="4419600" cy="914400"/>
          </a:xfrm>
          <a:prstGeom prst="flowChartPunchedTap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 SỐ 3</a:t>
            </a:r>
          </a:p>
        </p:txBody>
      </p:sp>
      <p:sp>
        <p:nvSpPr>
          <p:cNvPr id="10" name="5-Point Star 9">
            <a:hlinkClick r:id="rId3" action="ppaction://hlinksldjump"/>
          </p:cNvPr>
          <p:cNvSpPr/>
          <p:nvPr/>
        </p:nvSpPr>
        <p:spPr bwMode="auto">
          <a:xfrm>
            <a:off x="7664450" y="5821363"/>
            <a:ext cx="1447800" cy="9906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5575" y="2803525"/>
            <a:ext cx="61404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đo sau dưới dạng số thập phân: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16400" y="3895725"/>
            <a:ext cx="8128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b="0" dirty="0">
                <a:latin typeface=".VnTime" pitchFamily="34" charset="0"/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latin typeface=".VnTime" pitchFamily="34" charset="0"/>
              </a:rPr>
              <a:t>2,5 </a:t>
            </a:r>
            <a:endParaRPr lang="en-US" altLang="en-US" sz="28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70188" y="3895725"/>
            <a:ext cx="16970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tấn =</a:t>
            </a:r>
            <a:endParaRPr lang="en-US" altLang="en-US" sz="2800" dirty="0">
              <a:latin typeface="Tahoma" panose="020B0604030504040204" pitchFamily="34" charset="0"/>
            </a:endParaRPr>
          </a:p>
        </p:txBody>
      </p:sp>
      <p:graphicFrame>
        <p:nvGraphicFramePr>
          <p:cNvPr id="7" name="Group 42"/>
          <p:cNvGraphicFramePr>
            <a:graphicFrameLocks noGrp="1"/>
          </p:cNvGraphicFramePr>
          <p:nvPr/>
        </p:nvGraphicFramePr>
        <p:xfrm>
          <a:off x="2770188" y="3657600"/>
          <a:ext cx="658812" cy="1092200"/>
        </p:xfrm>
        <a:graphic>
          <a:graphicData uri="http://schemas.openxmlformats.org/drawingml/2006/table">
            <a:tbl>
              <a:tblPr/>
              <a:tblGrid>
                <a:gridCol w="658812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1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369" marR="9136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2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369" marR="91369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83"/>
          <p:cNvSpPr txBox="1"/>
          <p:nvPr/>
        </p:nvSpPr>
        <p:spPr>
          <a:xfrm>
            <a:off x="5105400" y="3895725"/>
            <a:ext cx="1981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Flowchart: Punched Tape 8"/>
          <p:cNvSpPr/>
          <p:nvPr/>
        </p:nvSpPr>
        <p:spPr bwMode="auto">
          <a:xfrm>
            <a:off x="2286000" y="1600200"/>
            <a:ext cx="4419600" cy="914400"/>
          </a:xfrm>
          <a:prstGeom prst="flowChartPunchedTap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 SỐ 4</a:t>
            </a:r>
          </a:p>
        </p:txBody>
      </p:sp>
      <p:sp>
        <p:nvSpPr>
          <p:cNvPr id="10" name="5-Point Star 9">
            <a:hlinkClick r:id="rId3" action="ppaction://hlinksldjump"/>
          </p:cNvPr>
          <p:cNvSpPr/>
          <p:nvPr/>
        </p:nvSpPr>
        <p:spPr bwMode="auto">
          <a:xfrm>
            <a:off x="7664450" y="5821363"/>
            <a:ext cx="1447800" cy="9906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5575" y="2803525"/>
            <a:ext cx="61404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đo sau dưới dạng số thập phân: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67200" y="3895725"/>
            <a:ext cx="8128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</a:t>
            </a:r>
            <a:endParaRPr lang="en-US" altLang="en-US" sz="28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/>
          </p:cNvPicPr>
          <p:nvPr>
            <p:ph type="body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857250"/>
            <a:ext cx="9144000" cy="5143500"/>
          </a:xfrm>
        </p:spPr>
      </p:pic>
      <p:pic>
        <p:nvPicPr>
          <p:cNvPr id="512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950"/>
            <a:ext cx="9258300" cy="525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Rectangle 4"/>
          <p:cNvSpPr/>
          <p:nvPr/>
        </p:nvSpPr>
        <p:spPr>
          <a:xfrm>
            <a:off x="1905000" y="3542983"/>
            <a:ext cx="5029200" cy="9144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/>
          <a:p>
            <a:pPr algn="ctr" defTabSz="685800" eaLnBrk="1" hangingPunct="1"/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 ĐỘ DÀI VÀ ĐO KHỐI LƯỢNG</a:t>
            </a:r>
            <a:endParaRPr lang="en-US" alt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543300"/>
            <a:ext cx="1714500" cy="2312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8388" y="3808413"/>
            <a:ext cx="1157287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1450" y="4906963"/>
            <a:ext cx="2676525" cy="113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8" name="TextBox 4"/>
          <p:cNvSpPr txBox="1"/>
          <p:nvPr/>
        </p:nvSpPr>
        <p:spPr>
          <a:xfrm>
            <a:off x="803275" y="2133600"/>
            <a:ext cx="765175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Thứ Năm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4 năm 2024</a:t>
            </a:r>
          </a:p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alt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/>
          <p:nvPr/>
        </p:nvSpPr>
        <p:spPr>
          <a:xfrm>
            <a:off x="-7620" y="958533"/>
            <a:ext cx="9144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đo độ d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v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đo khối lượng</a:t>
            </a:r>
            <a:endParaRPr lang="en-US" altLang="en-US" sz="3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TextBox 1"/>
          <p:cNvSpPr txBox="1"/>
          <p:nvPr/>
        </p:nvSpPr>
        <p:spPr>
          <a:xfrm>
            <a:off x="-260032" y="258128"/>
            <a:ext cx="9144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TextBox 1"/>
          <p:cNvSpPr txBox="1"/>
          <p:nvPr/>
        </p:nvSpPr>
        <p:spPr>
          <a:xfrm>
            <a:off x="147638" y="1803400"/>
            <a:ext cx="7981950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1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Viết cho đầy đủ bảng đơn vị đo độ d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sau: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149" name="Content Placeholder 6148"/>
          <p:cNvGraphicFramePr>
            <a:graphicFrameLocks noGrp="1"/>
          </p:cNvGraphicFramePr>
          <p:nvPr>
            <p:ph idx="1"/>
          </p:nvPr>
        </p:nvGraphicFramePr>
        <p:xfrm>
          <a:off x="219075" y="2646363"/>
          <a:ext cx="8848725" cy="3068678"/>
        </p:xfrm>
        <a:graphic>
          <a:graphicData uri="http://schemas.openxmlformats.org/drawingml/2006/table">
            <a:tbl>
              <a:tblPr/>
              <a:tblGrid>
                <a:gridCol w="1371600"/>
                <a:gridCol w="952500"/>
                <a:gridCol w="1114425"/>
                <a:gridCol w="1143000"/>
                <a:gridCol w="1219200"/>
                <a:gridCol w="914400"/>
                <a:gridCol w="1143000"/>
                <a:gridCol w="990600"/>
              </a:tblGrid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 hơn mét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 hơn mét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 hiệu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42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 hệ giữa các đơn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 đo liền  nhau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000" b="0" dirty="0">
                        <a:solidFill>
                          <a:srgbClr val="0000CC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47"/>
          <p:cNvSpPr txBox="1"/>
          <p:nvPr/>
        </p:nvSpPr>
        <p:spPr>
          <a:xfrm>
            <a:off x="1604963" y="3903663"/>
            <a:ext cx="1295400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1km</a:t>
            </a:r>
          </a:p>
          <a:p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=10hm</a:t>
            </a:r>
            <a:endParaRPr lang="en-US" altLang="en-US" sz="2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81"/>
          <p:cNvSpPr txBox="1"/>
          <p:nvPr/>
        </p:nvSpPr>
        <p:spPr>
          <a:xfrm>
            <a:off x="2605088" y="3913188"/>
            <a:ext cx="13716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1hm </a:t>
            </a:r>
          </a:p>
          <a:p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=10dam</a:t>
            </a:r>
          </a:p>
          <a:p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=0,1km</a:t>
            </a:r>
            <a:endParaRPr lang="en-US" altLang="en-US" sz="2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82"/>
          <p:cNvSpPr txBox="1"/>
          <p:nvPr/>
        </p:nvSpPr>
        <p:spPr>
          <a:xfrm>
            <a:off x="3719513" y="3932238"/>
            <a:ext cx="127635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1dam</a:t>
            </a:r>
          </a:p>
          <a:p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=10m</a:t>
            </a:r>
          </a:p>
          <a:p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=0,1hm</a:t>
            </a:r>
            <a:endParaRPr lang="en-US" altLang="en-US" sz="2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83"/>
          <p:cNvSpPr txBox="1"/>
          <p:nvPr/>
        </p:nvSpPr>
        <p:spPr>
          <a:xfrm>
            <a:off x="6019800" y="3937000"/>
            <a:ext cx="987425" cy="1108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1dm</a:t>
            </a:r>
          </a:p>
          <a:p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=10cm</a:t>
            </a:r>
          </a:p>
          <a:p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=0,1m</a:t>
            </a:r>
            <a:endParaRPr lang="en-US" altLang="en-US" sz="2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84"/>
          <p:cNvSpPr txBox="1"/>
          <p:nvPr/>
        </p:nvSpPr>
        <p:spPr>
          <a:xfrm>
            <a:off x="8077200" y="3984625"/>
            <a:ext cx="1058863" cy="1108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1mm</a:t>
            </a:r>
          </a:p>
          <a:p>
            <a:endParaRPr lang="en-US" alt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=0,1cm</a:t>
            </a:r>
            <a:endParaRPr lang="en-US" altLang="en-US" sz="2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85"/>
          <p:cNvSpPr txBox="1"/>
          <p:nvPr/>
        </p:nvSpPr>
        <p:spPr>
          <a:xfrm>
            <a:off x="6934200" y="3951288"/>
            <a:ext cx="1120775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1cm</a:t>
            </a:r>
          </a:p>
          <a:p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=10mm</a:t>
            </a:r>
          </a:p>
          <a:p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=0,1dm</a:t>
            </a:r>
          </a:p>
          <a:p>
            <a:endParaRPr lang="en-US" altLang="en-US" sz="2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217"/>
          <p:cNvSpPr txBox="1"/>
          <p:nvPr/>
        </p:nvSpPr>
        <p:spPr>
          <a:xfrm>
            <a:off x="4867275" y="3908425"/>
            <a:ext cx="1350963" cy="430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1m </a:t>
            </a:r>
            <a:endParaRPr lang="en-US" altLang="en-US" sz="22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41"/>
          <p:cNvSpPr txBox="1"/>
          <p:nvPr/>
        </p:nvSpPr>
        <p:spPr>
          <a:xfrm>
            <a:off x="1798638" y="3141663"/>
            <a:ext cx="60801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 Box 42"/>
          <p:cNvSpPr txBox="1"/>
          <p:nvPr/>
        </p:nvSpPr>
        <p:spPr>
          <a:xfrm>
            <a:off x="2832100" y="3141663"/>
            <a:ext cx="6080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 Box 43"/>
          <p:cNvSpPr txBox="1"/>
          <p:nvPr/>
        </p:nvSpPr>
        <p:spPr>
          <a:xfrm>
            <a:off x="7251700" y="3141663"/>
            <a:ext cx="57308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 Box 44"/>
          <p:cNvSpPr txBox="1"/>
          <p:nvPr/>
        </p:nvSpPr>
        <p:spPr>
          <a:xfrm>
            <a:off x="8256588" y="3141663"/>
            <a:ext cx="6921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 Box 211"/>
          <p:cNvSpPr txBox="1"/>
          <p:nvPr/>
        </p:nvSpPr>
        <p:spPr>
          <a:xfrm>
            <a:off x="3932238" y="3141663"/>
            <a:ext cx="76041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 Box 212"/>
          <p:cNvSpPr txBox="1"/>
          <p:nvPr/>
        </p:nvSpPr>
        <p:spPr>
          <a:xfrm>
            <a:off x="6218238" y="3141663"/>
            <a:ext cx="60801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423988" y="2249488"/>
            <a:ext cx="2484437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" name="Straight Connector 26"/>
          <p:cNvCxnSpPr/>
          <p:nvPr/>
        </p:nvCxnSpPr>
        <p:spPr>
          <a:xfrm>
            <a:off x="5843588" y="2249488"/>
            <a:ext cx="1408112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" name="TextBox 1"/>
          <p:cNvSpPr txBox="1"/>
          <p:nvPr/>
        </p:nvSpPr>
        <p:spPr>
          <a:xfrm>
            <a:off x="4865688" y="4197350"/>
            <a:ext cx="1320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10dm</a:t>
            </a:r>
            <a:endParaRPr lang="en-US" altLang="en-US" sz="23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49813" y="4583113"/>
            <a:ext cx="13208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</a:t>
            </a:r>
            <a:r>
              <a:rPr lang="en-US" alt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1dam</a:t>
            </a:r>
            <a:endParaRPr lang="en-US" altLang="en-US" sz="23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226" name="Straight Connector 30"/>
          <p:cNvCxnSpPr/>
          <p:nvPr/>
        </p:nvCxnSpPr>
        <p:spPr>
          <a:xfrm>
            <a:off x="800100" y="5076825"/>
            <a:ext cx="585788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7227" name="Straight Connector 33"/>
          <p:cNvCxnSpPr/>
          <p:nvPr/>
        </p:nvCxnSpPr>
        <p:spPr>
          <a:xfrm>
            <a:off x="519113" y="5443538"/>
            <a:ext cx="747712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5"/>
          <p:cNvSpPr txBox="1"/>
          <p:nvPr/>
        </p:nvSpPr>
        <p:spPr>
          <a:xfrm>
            <a:off x="19050" y="914400"/>
            <a:ext cx="8694738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1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Viết cho đầy đủ bảng đơn vị đo khối lượng sau: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171" name="Content Placeholder 717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058887"/>
              </p:ext>
            </p:extLst>
          </p:nvPr>
        </p:nvGraphicFramePr>
        <p:xfrm>
          <a:off x="109538" y="1812925"/>
          <a:ext cx="8993519" cy="3291339"/>
        </p:xfrm>
        <a:graphic>
          <a:graphicData uri="http://schemas.openxmlformats.org/drawingml/2006/table">
            <a:tbl>
              <a:tblPr/>
              <a:tblGrid>
                <a:gridCol w="1382142"/>
                <a:gridCol w="854241"/>
                <a:gridCol w="998213"/>
                <a:gridCol w="998213"/>
                <a:gridCol w="1612499"/>
                <a:gridCol w="998213"/>
                <a:gridCol w="1074999"/>
                <a:gridCol w="1074999"/>
              </a:tblGrid>
              <a:tr h="464831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 hơn ki-lô-gam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Ki-lô-gam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 hơn ki-lô-gam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64831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 hiệu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167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 hệ giữa các đơn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 đo liền  nhau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0" marB="45730" anchor="ctr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000" b="0" dirty="0">
                        <a:solidFill>
                          <a:srgbClr val="0000CC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 Box 217"/>
          <p:cNvSpPr txBox="1"/>
          <p:nvPr/>
        </p:nvSpPr>
        <p:spPr>
          <a:xfrm>
            <a:off x="4668838" y="3059113"/>
            <a:ext cx="1350962" cy="446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1kg</a:t>
            </a:r>
            <a:endParaRPr lang="en-US" altLang="en-US" sz="23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2" name="Text Box 41"/>
          <p:cNvSpPr txBox="1"/>
          <p:nvPr/>
        </p:nvSpPr>
        <p:spPr>
          <a:xfrm>
            <a:off x="1662113" y="2281238"/>
            <a:ext cx="612775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3" name="Text Box 42"/>
          <p:cNvSpPr txBox="1"/>
          <p:nvPr/>
        </p:nvSpPr>
        <p:spPr>
          <a:xfrm>
            <a:off x="2695575" y="2281238"/>
            <a:ext cx="441325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4" name="Text Box 43"/>
          <p:cNvSpPr txBox="1"/>
          <p:nvPr/>
        </p:nvSpPr>
        <p:spPr>
          <a:xfrm>
            <a:off x="7115175" y="2281238"/>
            <a:ext cx="663575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dag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5" name="Text Box 44"/>
          <p:cNvSpPr txBox="1"/>
          <p:nvPr/>
        </p:nvSpPr>
        <p:spPr>
          <a:xfrm>
            <a:off x="8348663" y="2281238"/>
            <a:ext cx="338137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6" name="Text Box 211"/>
          <p:cNvSpPr txBox="1"/>
          <p:nvPr/>
        </p:nvSpPr>
        <p:spPr>
          <a:xfrm>
            <a:off x="3505200" y="2281238"/>
            <a:ext cx="663575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7" name="Text Box 212"/>
          <p:cNvSpPr txBox="1"/>
          <p:nvPr/>
        </p:nvSpPr>
        <p:spPr>
          <a:xfrm>
            <a:off x="6081713" y="2281238"/>
            <a:ext cx="509587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452563" y="1371600"/>
            <a:ext cx="2281237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5" name="Straight Connector 24"/>
          <p:cNvCxnSpPr/>
          <p:nvPr/>
        </p:nvCxnSpPr>
        <p:spPr>
          <a:xfrm>
            <a:off x="5449888" y="1404938"/>
            <a:ext cx="2281237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4" name="TextBox 3"/>
          <p:cNvSpPr txBox="1"/>
          <p:nvPr/>
        </p:nvSpPr>
        <p:spPr>
          <a:xfrm>
            <a:off x="4595813" y="3440113"/>
            <a:ext cx="1352550" cy="446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10hg</a:t>
            </a:r>
            <a:endParaRPr lang="en-US" altLang="en-US" sz="23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05338" y="3821113"/>
            <a:ext cx="1352550" cy="446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0,1yến </a:t>
            </a:r>
            <a:endParaRPr lang="en-US" altLang="en-US" sz="23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223" name="Straight Connector 27"/>
          <p:cNvCxnSpPr/>
          <p:nvPr/>
        </p:nvCxnSpPr>
        <p:spPr>
          <a:xfrm>
            <a:off x="723900" y="4448175"/>
            <a:ext cx="585788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7224" name="Straight Connector 28"/>
          <p:cNvCxnSpPr/>
          <p:nvPr/>
        </p:nvCxnSpPr>
        <p:spPr>
          <a:xfrm>
            <a:off x="442913" y="4814888"/>
            <a:ext cx="747712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5"/>
          <p:cNvSpPr txBox="1"/>
          <p:nvPr/>
        </p:nvSpPr>
        <p:spPr>
          <a:xfrm>
            <a:off x="19050" y="914400"/>
            <a:ext cx="8694738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1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Viết cho đầy đủ bảng đơn vị đo khối lượng sau: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171" name="Content Placeholder 717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108426"/>
              </p:ext>
            </p:extLst>
          </p:nvPr>
        </p:nvGraphicFramePr>
        <p:xfrm>
          <a:off x="109538" y="1812925"/>
          <a:ext cx="8993519" cy="3291339"/>
        </p:xfrm>
        <a:graphic>
          <a:graphicData uri="http://schemas.openxmlformats.org/drawingml/2006/table">
            <a:tbl>
              <a:tblPr/>
              <a:tblGrid>
                <a:gridCol w="1382142"/>
                <a:gridCol w="854241"/>
                <a:gridCol w="998213"/>
                <a:gridCol w="998213"/>
                <a:gridCol w="1612499"/>
                <a:gridCol w="998213"/>
                <a:gridCol w="1074999"/>
                <a:gridCol w="1074999"/>
              </a:tblGrid>
              <a:tr h="464831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 hơn ki-lô-gam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Ki-lô-gam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 hơn ki-lô-gam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64831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 hiệu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167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 hệ giữa các đơn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 đo liền  nhau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0" marB="45730" anchor="ctr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000" b="0" dirty="0">
                        <a:solidFill>
                          <a:srgbClr val="0000CC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47"/>
          <p:cNvSpPr txBox="1"/>
          <p:nvPr/>
        </p:nvSpPr>
        <p:spPr>
          <a:xfrm>
            <a:off x="1452563" y="3038475"/>
            <a:ext cx="1295400" cy="800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1tấn</a:t>
            </a:r>
          </a:p>
          <a:p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=10tạ</a:t>
            </a:r>
            <a:endParaRPr lang="en-US" altLang="en-US" sz="23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81"/>
          <p:cNvSpPr txBox="1"/>
          <p:nvPr/>
        </p:nvSpPr>
        <p:spPr>
          <a:xfrm>
            <a:off x="2286000" y="3048000"/>
            <a:ext cx="1371600" cy="1154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1tạ </a:t>
            </a:r>
          </a:p>
          <a:p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=10yến</a:t>
            </a:r>
          </a:p>
          <a:p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=0,1tấn</a:t>
            </a:r>
            <a:endParaRPr lang="en-US" altLang="en-US" sz="23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82"/>
          <p:cNvSpPr txBox="1"/>
          <p:nvPr/>
        </p:nvSpPr>
        <p:spPr>
          <a:xfrm>
            <a:off x="3352800" y="3067050"/>
            <a:ext cx="1276350" cy="1508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1yến</a:t>
            </a:r>
          </a:p>
          <a:p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=10kg</a:t>
            </a:r>
          </a:p>
          <a:p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=0,1tạ</a:t>
            </a:r>
          </a:p>
          <a:p>
            <a:endParaRPr lang="en-US" altLang="en-US" sz="23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83"/>
          <p:cNvSpPr txBox="1"/>
          <p:nvPr/>
        </p:nvSpPr>
        <p:spPr>
          <a:xfrm>
            <a:off x="5867400" y="3071813"/>
            <a:ext cx="1106488" cy="1508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1hg</a:t>
            </a:r>
          </a:p>
          <a:p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=10dag</a:t>
            </a:r>
          </a:p>
          <a:p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=0,1kg</a:t>
            </a:r>
          </a:p>
          <a:p>
            <a:endParaRPr lang="en-US" altLang="en-US" sz="23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84"/>
          <p:cNvSpPr txBox="1"/>
          <p:nvPr/>
        </p:nvSpPr>
        <p:spPr>
          <a:xfrm>
            <a:off x="7924800" y="3119438"/>
            <a:ext cx="1179513" cy="1154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1g</a:t>
            </a:r>
          </a:p>
          <a:p>
            <a:endParaRPr lang="en-US" altLang="en-US" sz="2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=0,1dag</a:t>
            </a:r>
            <a:endParaRPr lang="en-US" altLang="en-US" sz="23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85"/>
          <p:cNvSpPr txBox="1"/>
          <p:nvPr/>
        </p:nvSpPr>
        <p:spPr>
          <a:xfrm>
            <a:off x="6959600" y="3106738"/>
            <a:ext cx="1120775" cy="1155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1dag</a:t>
            </a:r>
          </a:p>
          <a:p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=10g</a:t>
            </a:r>
          </a:p>
          <a:p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=0,1hg</a:t>
            </a:r>
            <a:endParaRPr lang="en-US" altLang="en-US" sz="23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217"/>
          <p:cNvSpPr txBox="1"/>
          <p:nvPr/>
        </p:nvSpPr>
        <p:spPr>
          <a:xfrm>
            <a:off x="4668838" y="3059113"/>
            <a:ext cx="1350962" cy="446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1kg</a:t>
            </a:r>
            <a:endParaRPr lang="en-US" altLang="en-US" sz="23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2" name="Text Box 41"/>
          <p:cNvSpPr txBox="1"/>
          <p:nvPr/>
        </p:nvSpPr>
        <p:spPr>
          <a:xfrm>
            <a:off x="1662113" y="2281238"/>
            <a:ext cx="612775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3" name="Text Box 42"/>
          <p:cNvSpPr txBox="1"/>
          <p:nvPr/>
        </p:nvSpPr>
        <p:spPr>
          <a:xfrm>
            <a:off x="2695575" y="2281238"/>
            <a:ext cx="441325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4" name="Text Box 43"/>
          <p:cNvSpPr txBox="1"/>
          <p:nvPr/>
        </p:nvSpPr>
        <p:spPr>
          <a:xfrm>
            <a:off x="7115175" y="2281238"/>
            <a:ext cx="663575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dag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5" name="Text Box 44"/>
          <p:cNvSpPr txBox="1"/>
          <p:nvPr/>
        </p:nvSpPr>
        <p:spPr>
          <a:xfrm>
            <a:off x="8348663" y="2281238"/>
            <a:ext cx="338137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6" name="Text Box 211"/>
          <p:cNvSpPr txBox="1"/>
          <p:nvPr/>
        </p:nvSpPr>
        <p:spPr>
          <a:xfrm>
            <a:off x="3505200" y="2281238"/>
            <a:ext cx="663575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7" name="Text Box 212"/>
          <p:cNvSpPr txBox="1"/>
          <p:nvPr/>
        </p:nvSpPr>
        <p:spPr>
          <a:xfrm>
            <a:off x="6081713" y="2281238"/>
            <a:ext cx="509587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452563" y="1371600"/>
            <a:ext cx="2281237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5" name="Straight Connector 24"/>
          <p:cNvCxnSpPr/>
          <p:nvPr/>
        </p:nvCxnSpPr>
        <p:spPr>
          <a:xfrm>
            <a:off x="5449888" y="1404938"/>
            <a:ext cx="2281237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4" name="TextBox 3"/>
          <p:cNvSpPr txBox="1"/>
          <p:nvPr/>
        </p:nvSpPr>
        <p:spPr>
          <a:xfrm>
            <a:off x="4595813" y="3440113"/>
            <a:ext cx="1352550" cy="446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=10hg</a:t>
            </a:r>
            <a:endParaRPr lang="en-US" altLang="en-US" sz="23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05338" y="3821113"/>
            <a:ext cx="1352550" cy="446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=0,1yến </a:t>
            </a:r>
            <a:endParaRPr lang="en-US" altLang="en-US" sz="23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223" name="Straight Connector 27"/>
          <p:cNvCxnSpPr/>
          <p:nvPr/>
        </p:nvCxnSpPr>
        <p:spPr>
          <a:xfrm>
            <a:off x="723900" y="4448175"/>
            <a:ext cx="585788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7224" name="Straight Connector 28"/>
          <p:cNvCxnSpPr/>
          <p:nvPr/>
        </p:nvCxnSpPr>
        <p:spPr>
          <a:xfrm>
            <a:off x="442913" y="4814888"/>
            <a:ext cx="747712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725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468120"/>
            <a:ext cx="86868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đo độ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hoặc bảng đơn vị đo khối lượng):</a:t>
            </a:r>
            <a:endParaRPr lang="en-US" alt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250" y="3021013"/>
            <a:ext cx="912495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lớn gấp 10 lần đơn vị bé hơn tiếp liền.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200" y="4038600"/>
            <a:ext cx="9124950" cy="1321507"/>
            <a:chOff x="-127000" y="4495800"/>
            <a:chExt cx="9124950" cy="1321507"/>
          </a:xfrm>
        </p:grpSpPr>
        <p:sp>
          <p:nvSpPr>
            <p:cNvPr id="8199" name="TextBox 9"/>
            <p:cNvSpPr txBox="1"/>
            <p:nvPr/>
          </p:nvSpPr>
          <p:spPr>
            <a:xfrm>
              <a:off x="-127000" y="4765675"/>
              <a:ext cx="9124950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 vị bé </a:t>
              </a:r>
              <a:r>
                <a:rPr lang="en-US" altLang="en-US" sz="3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altLang="en-US" sz="3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 vị lớn hơn tiếp liền.</a:t>
              </a:r>
              <a:endPara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aphicFrame>
          <p:nvGraphicFramePr>
            <p:cNvPr id="11" name="Group 188"/>
            <p:cNvGraphicFramePr/>
            <p:nvPr>
              <p:extLst>
                <p:ext uri="{D42A27DB-BD31-4B8C-83A1-F6EECF244321}">
                  <p14:modId xmlns:p14="http://schemas.microsoft.com/office/powerpoint/2010/main" val="3202276577"/>
                </p:ext>
              </p:extLst>
            </p:nvPr>
          </p:nvGraphicFramePr>
          <p:xfrm>
            <a:off x="3099558" y="4495800"/>
            <a:ext cx="685042" cy="1321507"/>
          </p:xfrm>
          <a:graphic>
            <a:graphicData uri="http://schemas.openxmlformats.org/drawingml/2006/table">
              <a:tbl>
                <a:tblPr/>
                <a:tblGrid>
                  <a:gridCol w="685042"/>
                </a:tblGrid>
                <a:tr h="396240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r>
                          <a:rPr kumimoji="0" lang="en-US" sz="3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.VnTime" pitchFamily="34" charset="0"/>
                            <a:cs typeface="Arial" panose="020B0604020202020204" pitchFamily="34" charset="0"/>
                          </a:rPr>
                          <a:t> 1</a:t>
                        </a:r>
                      </a:p>
                    </a:txBody>
                    <a:tcPr marT="45756" marB="45756" horzOverflow="overflow">
                      <a:lnL cap="flat">
                        <a:noFill/>
                      </a:lnL>
                      <a:lnR cap="flat">
                        <a:noFill/>
                      </a:lnR>
                      <a:lnT cap="flat">
                        <a:noFill/>
                      </a:lnT>
                      <a:lnB w="28575" cap="flat" cmpd="sng" algn="ctr">
                        <a:solidFill>
                          <a:srgbClr val="FF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681355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r>
                          <a:rPr kumimoji="0" lang="en-US" sz="3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.VnTime" pitchFamily="34" charset="0"/>
                            <a:cs typeface="Arial" panose="020B0604020202020204" pitchFamily="34" charset="0"/>
                          </a:rPr>
                          <a:t>10</a:t>
                        </a:r>
                      </a:p>
                    </a:txBody>
                    <a:tcPr marT="45756" marB="45756" horzOverflow="overflow">
                      <a:lnL cap="flat">
                        <a:noFill/>
                      </a:lnL>
                      <a:lnR cap="flat">
                        <a:noFill/>
                      </a:lnR>
                      <a:lnT w="28575" cap="flat" cmpd="sng" algn="ctr">
                        <a:solidFill>
                          <a:srgbClr val="FF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cap="flat"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</a:tbl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/>
          <p:nvPr/>
        </p:nvSpPr>
        <p:spPr>
          <a:xfrm>
            <a:off x="838835" y="3200400"/>
            <a:ext cx="8153400" cy="8001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Wingdings" panose="05000000000000000000" pitchFamily="2" charset="2"/>
            </a:pP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 =  </a:t>
            </a:r>
            <a:r>
              <a:rPr lang="en-US" altLang="en-US" sz="3600" b="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 = </a:t>
            </a:r>
            <a:r>
              <a:rPr lang="en-US" altLang="en-US" sz="3600" b="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  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 </a:t>
            </a:r>
            <a:r>
              <a:rPr lang="en-US" altLang="en-US" sz="36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600" b="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……...</a:t>
            </a:r>
            <a:r>
              <a:rPr lang="en-US" altLang="en-US" sz="36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 	</a:t>
            </a:r>
            <a:endParaRPr lang="en-US" altLang="en-US" sz="36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24"/>
          <p:cNvSpPr txBox="1"/>
          <p:nvPr/>
        </p:nvSpPr>
        <p:spPr>
          <a:xfrm>
            <a:off x="2171700" y="3124200"/>
            <a:ext cx="647700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3600" dirty="0">
                <a:solidFill>
                  <a:srgbClr val="FF0000"/>
                </a:solidFill>
                <a:latin typeface=".VnTime" pitchFamily="34" charset="0"/>
              </a:rPr>
              <a:t>10</a:t>
            </a:r>
          </a:p>
        </p:txBody>
      </p:sp>
      <p:sp>
        <p:nvSpPr>
          <p:cNvPr id="12" name="Text Box 25"/>
          <p:cNvSpPr txBox="1"/>
          <p:nvPr/>
        </p:nvSpPr>
        <p:spPr>
          <a:xfrm>
            <a:off x="4079240" y="3138170"/>
            <a:ext cx="110236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3600" dirty="0">
                <a:solidFill>
                  <a:srgbClr val="FF0000"/>
                </a:solidFill>
                <a:latin typeface=".VnTime" pitchFamily="34" charset="0"/>
              </a:rPr>
              <a:t>100</a:t>
            </a:r>
          </a:p>
        </p:txBody>
      </p:sp>
      <p:sp>
        <p:nvSpPr>
          <p:cNvPr id="13" name="Text Box 26"/>
          <p:cNvSpPr txBox="1"/>
          <p:nvPr/>
        </p:nvSpPr>
        <p:spPr>
          <a:xfrm>
            <a:off x="6288405" y="3138170"/>
            <a:ext cx="163639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3600" dirty="0">
                <a:solidFill>
                  <a:srgbClr val="FF0000"/>
                </a:solidFill>
                <a:latin typeface=".VnTime" pitchFamily="34" charset="0"/>
              </a:rPr>
              <a:t>1000</a:t>
            </a:r>
          </a:p>
        </p:txBody>
      </p:sp>
      <p:sp>
        <p:nvSpPr>
          <p:cNvPr id="2" name="Rectangle 1"/>
          <p:cNvSpPr/>
          <p:nvPr/>
        </p:nvSpPr>
        <p:spPr>
          <a:xfrm>
            <a:off x="866140" y="46482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350"/>
              </a:spcAft>
              <a:defRPr/>
            </a:pPr>
            <a:r>
              <a:rPr lang="en-US" altLang="en-US" b="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1m =</a:t>
            </a:r>
            <a:r>
              <a:rPr lang="en-US" altLang="en-US" sz="36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………    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dam = 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…….. 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dam</a:t>
            </a:r>
          </a:p>
        </p:txBody>
      </p:sp>
      <p:graphicFrame>
        <p:nvGraphicFramePr>
          <p:cNvPr id="14" name="Group 188"/>
          <p:cNvGraphicFramePr/>
          <p:nvPr>
            <p:extLst>
              <p:ext uri="{D42A27DB-BD31-4B8C-83A1-F6EECF244321}">
                <p14:modId xmlns:p14="http://schemas.microsoft.com/office/powerpoint/2010/main" val="1654085073"/>
              </p:ext>
            </p:extLst>
          </p:nvPr>
        </p:nvGraphicFramePr>
        <p:xfrm>
          <a:off x="2209800" y="4572000"/>
          <a:ext cx="990600" cy="1321507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marT="45756" marB="45756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1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marT="45756" marB="45756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 Box 24"/>
          <p:cNvSpPr txBox="1"/>
          <p:nvPr/>
        </p:nvSpPr>
        <p:spPr>
          <a:xfrm>
            <a:off x="5676900" y="4724400"/>
            <a:ext cx="761747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3600" dirty="0" smtClean="0">
                <a:solidFill>
                  <a:srgbClr val="FF0000"/>
                </a:solidFill>
                <a:latin typeface=".VnTime" pitchFamily="34" charset="0"/>
              </a:rPr>
              <a:t>0,1</a:t>
            </a:r>
            <a:endParaRPr lang="en-US" altLang="en-US" sz="36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6" name="Horizontal Scroll 15"/>
          <p:cNvSpPr/>
          <p:nvPr/>
        </p:nvSpPr>
        <p:spPr bwMode="auto">
          <a:xfrm>
            <a:off x="688975" y="-152400"/>
            <a:ext cx="7524750" cy="2743200"/>
          </a:xfrm>
          <a:prstGeom prst="horizontalScroll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             </a:t>
            </a: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8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SỨC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TextBox 1">
            <a:extLst>
              <a:ext uri="{FF2B5EF4-FFF2-40B4-BE49-F238E27FC236}">
                <a16:creationId xmlns="" xmlns:a16="http://schemas.microsoft.com/office/drawing/2014/main" id="{90ED0733-2406-42FD-A966-1ACA900EF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-76200"/>
            <a:ext cx="8702722" cy="79944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900"/>
              </a:spcAft>
              <a:buNone/>
              <a:defRPr/>
            </a:pPr>
            <a:r>
              <a:rPr lang="en-US" altLang="en-US" sz="4000" b="0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4400" b="0" dirty="0" smtClean="0">
                <a:latin typeface="Times New Roman" panose="02020603050405020304" pitchFamily="18" charset="0"/>
              </a:rPr>
              <a:t>1 </a:t>
            </a:r>
            <a:r>
              <a:rPr lang="en-US" altLang="en-US" sz="4400" b="0" dirty="0" smtClean="0">
                <a:latin typeface="Times New Roman" panose="02020603050405020304" pitchFamily="18" charset="0"/>
              </a:rPr>
              <a:t>km </a:t>
            </a:r>
            <a:r>
              <a:rPr lang="en-US" altLang="en-US" sz="4400" b="0" dirty="0">
                <a:latin typeface="Times New Roman" panose="02020603050405020304" pitchFamily="18" charset="0"/>
              </a:rPr>
              <a:t>= 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en-US" altLang="en-US" sz="44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altLang="en-US" sz="4400" b="0" dirty="0">
              <a:latin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900"/>
              </a:spcAft>
              <a:buNone/>
              <a:defRPr/>
            </a:pPr>
            <a:r>
              <a:rPr lang="en-US" altLang="en-US" sz="4400" b="0" dirty="0" smtClean="0">
                <a:latin typeface="Times New Roman" panose="02020603050405020304" pitchFamily="18" charset="0"/>
              </a:rPr>
              <a:t>1 </a:t>
            </a:r>
            <a:r>
              <a:rPr lang="en-US" altLang="en-US" sz="4400" b="0" dirty="0" smtClean="0">
                <a:latin typeface="Times New Roman" panose="02020603050405020304" pitchFamily="18" charset="0"/>
              </a:rPr>
              <a:t>kg = 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1000</a:t>
            </a:r>
            <a:r>
              <a:rPr lang="en-US" altLang="en-US" sz="4400" b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0" dirty="0" smtClean="0">
                <a:latin typeface="Times New Roman" panose="02020603050405020304" pitchFamily="18" charset="0"/>
              </a:rPr>
              <a:t>g</a:t>
            </a:r>
            <a:endParaRPr lang="en-US" altLang="en-US" sz="4400" b="0" dirty="0">
              <a:latin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900"/>
              </a:spcAft>
              <a:buNone/>
              <a:defRPr/>
            </a:pPr>
            <a:r>
              <a:rPr lang="en-US" altLang="en-US" sz="4400" b="0" dirty="0" smtClean="0">
                <a:latin typeface="Times New Roman" panose="02020603050405020304" pitchFamily="18" charset="0"/>
              </a:rPr>
              <a:t>  1 </a:t>
            </a:r>
            <a:r>
              <a:rPr lang="en-US" altLang="en-US" sz="4400" b="0" dirty="0" err="1" smtClean="0">
                <a:latin typeface="Times New Roman" panose="02020603050405020304" pitchFamily="18" charset="0"/>
              </a:rPr>
              <a:t>tấn</a:t>
            </a:r>
            <a:r>
              <a:rPr lang="en-US" altLang="en-US" sz="4400" b="0" dirty="0" smtClean="0">
                <a:latin typeface="Times New Roman" panose="02020603050405020304" pitchFamily="18" charset="0"/>
              </a:rPr>
              <a:t> = 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1000</a:t>
            </a:r>
            <a:r>
              <a:rPr lang="en-US" altLang="en-US" sz="4400" b="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400" b="0" dirty="0" smtClean="0">
                <a:latin typeface="Times New Roman" panose="02020603050405020304" pitchFamily="18" charset="0"/>
              </a:rPr>
              <a:t>kg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1350"/>
              </a:spcAft>
              <a:buNone/>
              <a:defRPr/>
            </a:pPr>
            <a:r>
              <a:rPr lang="en-US" altLang="en-US" sz="4400" b="0" dirty="0" smtClean="0">
                <a:latin typeface="Times New Roman" panose="02020603050405020304" pitchFamily="18" charset="0"/>
              </a:rPr>
              <a:t>  1 </a:t>
            </a:r>
            <a:r>
              <a:rPr lang="en-US" altLang="en-US" sz="4400" b="0" dirty="0">
                <a:latin typeface="Times New Roman" panose="02020603050405020304" pitchFamily="18" charset="0"/>
              </a:rPr>
              <a:t>m = 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0,001</a:t>
            </a:r>
            <a:r>
              <a:rPr lang="en-US" altLang="en-US" sz="4400" b="0" dirty="0">
                <a:latin typeface="Times New Roman" panose="02020603050405020304" pitchFamily="18" charset="0"/>
              </a:rPr>
              <a:t> km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1350"/>
              </a:spcAft>
              <a:buNone/>
              <a:defRPr/>
            </a:pPr>
            <a:r>
              <a:rPr lang="en-US" altLang="en-US" sz="4400" b="0" dirty="0" smtClean="0">
                <a:latin typeface="Times New Roman" panose="02020603050405020304" pitchFamily="18" charset="0"/>
              </a:rPr>
              <a:t>1g  </a:t>
            </a:r>
            <a:r>
              <a:rPr lang="en-US" altLang="en-US" sz="4400" b="0" dirty="0">
                <a:latin typeface="Times New Roman" panose="02020603050405020304" pitchFamily="18" charset="0"/>
              </a:rPr>
              <a:t>= 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0,001 </a:t>
            </a:r>
            <a:r>
              <a:rPr lang="en-US" altLang="en-US" sz="4400" b="0" dirty="0">
                <a:latin typeface="Times New Roman" panose="02020603050405020304" pitchFamily="18" charset="0"/>
              </a:rPr>
              <a:t>kg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1350"/>
              </a:spcAft>
              <a:buNone/>
              <a:defRPr/>
            </a:pPr>
            <a:r>
              <a:rPr lang="en-US" altLang="en-US" sz="4400" b="0" dirty="0">
                <a:latin typeface="Times New Roman" panose="02020603050405020304" pitchFamily="18" charset="0"/>
              </a:rPr>
              <a:t>  1 kg = 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0,001</a:t>
            </a:r>
            <a:r>
              <a:rPr lang="en-US" altLang="en-US" sz="4400" b="0" dirty="0">
                <a:latin typeface="Times New Roman" panose="02020603050405020304" pitchFamily="18" charset="0"/>
              </a:rPr>
              <a:t> </a:t>
            </a:r>
            <a:r>
              <a:rPr lang="en-US" altLang="en-US" sz="4400" b="0" dirty="0" err="1">
                <a:latin typeface="Times New Roman" panose="02020603050405020304" pitchFamily="18" charset="0"/>
              </a:rPr>
              <a:t>tấn</a:t>
            </a:r>
            <a:endParaRPr lang="en-US" altLang="en-US" sz="4400" b="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900"/>
              </a:spcAft>
              <a:buNone/>
              <a:defRPr/>
            </a:pPr>
            <a:endParaRPr lang="en-US" altLang="en-US" sz="4000" b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089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152</TotalTime>
  <Words>875</Words>
  <Application>Microsoft Office PowerPoint</Application>
  <PresentationFormat>On-screen Show (4:3)</PresentationFormat>
  <Paragraphs>275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.VnTime</vt:lpstr>
      <vt:lpstr>Arial</vt:lpstr>
      <vt:lpstr>Calibri</vt:lpstr>
      <vt:lpstr>Tahoma</vt:lpstr>
      <vt:lpstr>Times New Roman</vt:lpstr>
      <vt:lpstr>Wingdings</vt:lpstr>
      <vt:lpstr>Default Design</vt:lpstr>
      <vt:lpstr>Office Theme</vt:lpstr>
      <vt:lpstr>Microsoft Equation 3.0</vt:lpstr>
      <vt:lpstr>PowerPoint Presentation</vt:lpstr>
      <vt:lpstr>BỨC TRANH BÍ MẬT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b) 34dm = …....m …...dm = ….…m       786cm = …....m ...…cm = …...…m       408cm = ..…m …...cm = …..…m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loan</dc:creator>
  <cp:lastModifiedBy>Admin</cp:lastModifiedBy>
  <cp:revision>335</cp:revision>
  <dcterms:created xsi:type="dcterms:W3CDTF">2008-04-06T07:35:00Z</dcterms:created>
  <dcterms:modified xsi:type="dcterms:W3CDTF">2024-04-10T14:49:52Z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86E5027647F94F42BC1FF06A91548EE9</vt:lpwstr>
  </property>
  <property fmtid="{D5CDD505-2E9C-101B-9397-08002B2CF9AE}" pid="3" name="KSOProductBuildVer">
    <vt:lpwstr>1033-12.2.0.13359</vt:lpwstr>
  </property>
</Properties>
</file>